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4"/>
  </p:notesMasterIdLst>
  <p:handoutMasterIdLst>
    <p:handoutMasterId r:id="rId55"/>
  </p:handoutMasterIdLst>
  <p:sldIdLst>
    <p:sldId id="327" r:id="rId5"/>
    <p:sldId id="330" r:id="rId6"/>
    <p:sldId id="331" r:id="rId7"/>
    <p:sldId id="332" r:id="rId8"/>
    <p:sldId id="298" r:id="rId9"/>
    <p:sldId id="262" r:id="rId10"/>
    <p:sldId id="334" r:id="rId11"/>
    <p:sldId id="263" r:id="rId12"/>
    <p:sldId id="299" r:id="rId13"/>
    <p:sldId id="335" r:id="rId14"/>
    <p:sldId id="302" r:id="rId15"/>
    <p:sldId id="264" r:id="rId16"/>
    <p:sldId id="266" r:id="rId17"/>
    <p:sldId id="265" r:id="rId18"/>
    <p:sldId id="276" r:id="rId19"/>
    <p:sldId id="303" r:id="rId20"/>
    <p:sldId id="293" r:id="rId21"/>
    <p:sldId id="277" r:id="rId22"/>
    <p:sldId id="284" r:id="rId23"/>
    <p:sldId id="269" r:id="rId24"/>
    <p:sldId id="304" r:id="rId25"/>
    <p:sldId id="305" r:id="rId26"/>
    <p:sldId id="307" r:id="rId27"/>
    <p:sldId id="306" r:id="rId28"/>
    <p:sldId id="308" r:id="rId29"/>
    <p:sldId id="270" r:id="rId30"/>
    <p:sldId id="309" r:id="rId31"/>
    <p:sldId id="310" r:id="rId32"/>
    <p:sldId id="311" r:id="rId33"/>
    <p:sldId id="312" r:id="rId34"/>
    <p:sldId id="314" r:id="rId35"/>
    <p:sldId id="313" r:id="rId36"/>
    <p:sldId id="315" r:id="rId37"/>
    <p:sldId id="316" r:id="rId38"/>
    <p:sldId id="317" r:id="rId39"/>
    <p:sldId id="294" r:id="rId40"/>
    <p:sldId id="296" r:id="rId41"/>
    <p:sldId id="318" r:id="rId42"/>
    <p:sldId id="319" r:id="rId43"/>
    <p:sldId id="321" r:id="rId44"/>
    <p:sldId id="322" r:id="rId45"/>
    <p:sldId id="323" r:id="rId46"/>
    <p:sldId id="324" r:id="rId47"/>
    <p:sldId id="288" r:id="rId48"/>
    <p:sldId id="289" r:id="rId49"/>
    <p:sldId id="320" r:id="rId50"/>
    <p:sldId id="274" r:id="rId51"/>
    <p:sldId id="275" r:id="rId52"/>
    <p:sldId id="329" r:id="rId53"/>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varScale="1">
        <p:scale>
          <a:sx n="72" d="100"/>
          <a:sy n="72" d="100"/>
        </p:scale>
        <p:origin x="1310" y="7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handoutMaster" Target="handoutMasters/handoutMaster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viewProps" Target="viewProp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commentAuthors" Target="commentAuthor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presProps" Target="pres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9/20/2024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9/20/2024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7</a:t>
            </a:fld>
            <a:endParaRPr lang="en-US"/>
          </a:p>
        </p:txBody>
      </p:sp>
    </p:spTree>
    <p:extLst>
      <p:ext uri="{BB962C8B-B14F-4D97-AF65-F5344CB8AC3E}">
        <p14:creationId xmlns:p14="http://schemas.microsoft.com/office/powerpoint/2010/main" val="23652467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18</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48</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9/20/2024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9/20/2024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9/20/2024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9/20/2024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9/20/2024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9/20/2024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9/20/2024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9/20/2024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9/20/2024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9/20/2024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en.wikipedia.org/wiki/List_of_Falcon_9_and_Falcon_Heavy_launches" TargetMode="External"/><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hyperlink" Target="https://github.com/josliniyda27/DS_SpaceX/blob/main/Data%20Collection/jupyter-webscraping.ipynb"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josliniyda27/DS_SpaceX/blob/main/Data%20Wrangling/jupyter-spacex-Data%20wrangling.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josliniyda27/DS_SpaceX/blob/main/Exploratory%20Data%20Analysis/eda-data-visualization-python.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josliniyda27/DS_SpaceX/blob/main/Exploratory%20Data%20Analysis/jupyter-sql-sqllite-exploratory-data-analysis.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josliniyda27/DS_SpaceX/blob/main/Data%20Analysis/jupyter_launch_site_location.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josliniyda27/DS_SpaceX/blob/main/Data%20Analysis/spacex_dash_app.py"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3" Type="http://schemas.openxmlformats.org/officeDocument/2006/relationships/hyperlink" Target="https://github.com/josliniyda27/DS_SpaceX/blob/main/ML_Prediction/SpaceX_Machine%20Learning%20Prediction.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3.png"/><Relationship Id="rId7"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2.png"/><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38.png"/><Relationship Id="rId4" Type="http://schemas.openxmlformats.org/officeDocument/2006/relationships/image" Target="../media/image37.png"/></Relationships>
</file>

<file path=ppt/slides/_rels/slide3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40.png"/></Relationships>
</file>

<file path=ppt/slides/_rels/slide3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josliniyda27/DS_SpaceX/blob/main/Data%20Collection/jupyter-spacex-data-collection-api.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JOSLIN IYDA.J</a:t>
            </a:r>
          </a:p>
          <a:p>
            <a:r>
              <a:rPr lang="en-US" dirty="0">
                <a:solidFill>
                  <a:schemeClr val="bg2"/>
                </a:solidFill>
                <a:latin typeface="Abadi" panose="020B0604020104020204" pitchFamily="34" charset="0"/>
                <a:ea typeface="SF Pro" pitchFamily="2" charset="0"/>
                <a:cs typeface="SF Pro" pitchFamily="2" charset="0"/>
              </a:rPr>
              <a:t>20.09.2024</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C7250-6A9F-5ADE-BF6D-4363970351F7}"/>
              </a:ext>
            </a:extLst>
          </p:cNvPr>
          <p:cNvSpPr>
            <a:spLocks noGrp="1"/>
          </p:cNvSpPr>
          <p:nvPr>
            <p:ph type="title"/>
          </p:nvPr>
        </p:nvSpPr>
        <p:spPr/>
        <p:txBody>
          <a:bodyPr/>
          <a:lstStyle/>
          <a:p>
            <a:r>
              <a:rPr lang="en-IN" sz="3700" dirty="0">
                <a:solidFill>
                  <a:srgbClr val="0B49CB"/>
                </a:solidFill>
                <a:latin typeface="Abadi"/>
              </a:rPr>
              <a:t>Dataset Stored in Pandas </a:t>
            </a:r>
            <a:r>
              <a:rPr lang="en-IN" sz="3700" dirty="0" err="1">
                <a:solidFill>
                  <a:srgbClr val="0B49CB"/>
                </a:solidFill>
                <a:latin typeface="Abadi"/>
              </a:rPr>
              <a:t>DataFrame</a:t>
            </a:r>
            <a:endParaRPr lang="en-IN" sz="3700" dirty="0">
              <a:solidFill>
                <a:srgbClr val="0B49CB"/>
              </a:solidFill>
              <a:latin typeface="Abadi"/>
            </a:endParaRPr>
          </a:p>
        </p:txBody>
      </p:sp>
      <p:pic>
        <p:nvPicPr>
          <p:cNvPr id="5" name="Content Placeholder 4">
            <a:extLst>
              <a:ext uri="{FF2B5EF4-FFF2-40B4-BE49-F238E27FC236}">
                <a16:creationId xmlns:a16="http://schemas.microsoft.com/office/drawing/2014/main" id="{CD4D67E7-0F7C-BF18-980B-638084B844F6}"/>
              </a:ext>
            </a:extLst>
          </p:cNvPr>
          <p:cNvPicPr>
            <a:picLocks noGrp="1" noChangeAspect="1"/>
          </p:cNvPicPr>
          <p:nvPr>
            <p:ph idx="1"/>
          </p:nvPr>
        </p:nvPicPr>
        <p:blipFill>
          <a:blip r:embed="rId2"/>
          <a:stretch>
            <a:fillRect/>
          </a:stretch>
        </p:blipFill>
        <p:spPr>
          <a:xfrm>
            <a:off x="838200" y="1690688"/>
            <a:ext cx="9668964" cy="4351338"/>
          </a:xfrm>
        </p:spPr>
      </p:pic>
    </p:spTree>
    <p:extLst>
      <p:ext uri="{BB962C8B-B14F-4D97-AF65-F5344CB8AC3E}">
        <p14:creationId xmlns:p14="http://schemas.microsoft.com/office/powerpoint/2010/main" val="5983649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552892" y="4769885"/>
            <a:ext cx="6824885" cy="1366876"/>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Dataset: </a:t>
            </a:r>
            <a:r>
              <a:rPr lang="en-US" sz="1600" dirty="0">
                <a:hlinkClick r:id="rId3"/>
              </a:rPr>
              <a:t>List of Falcon 9 and Falcon Heavy launches – Wikipedia</a:t>
            </a:r>
            <a:endParaRPr lang="en-US" sz="1600" dirty="0"/>
          </a:p>
          <a:p>
            <a:pPr>
              <a:lnSpc>
                <a:spcPct val="100000"/>
              </a:lnSpc>
              <a:spcBef>
                <a:spcPts val="1400"/>
              </a:spcBef>
            </a:pPr>
            <a:r>
              <a:rPr lang="en-US" sz="2200" dirty="0">
                <a:solidFill>
                  <a:schemeClr val="accent3">
                    <a:lumMod val="25000"/>
                  </a:schemeClr>
                </a:solidFill>
                <a:latin typeface="Abadi" panose="020B0604020104020204" pitchFamily="34" charset="0"/>
              </a:rPr>
              <a:t>GitHub URL: </a:t>
            </a:r>
            <a:r>
              <a:rPr lang="en-IN" sz="1600" dirty="0" err="1">
                <a:hlinkClick r:id="rId4"/>
              </a:rPr>
              <a:t>DS_SpaceX</a:t>
            </a:r>
            <a:r>
              <a:rPr lang="en-IN" sz="1600" dirty="0">
                <a:hlinkClick r:id="rId4"/>
              </a:rPr>
              <a:t>/Data Collection/</a:t>
            </a:r>
            <a:r>
              <a:rPr lang="en-IN" sz="1600" dirty="0" err="1">
                <a:hlinkClick r:id="rId4"/>
              </a:rPr>
              <a:t>jupyter-webscraping.ipynb</a:t>
            </a:r>
            <a:r>
              <a:rPr lang="en-IN" sz="1600" dirty="0">
                <a:hlinkClick r:id="rId4"/>
              </a:rPr>
              <a:t> at main · josliniyda27/</a:t>
            </a:r>
            <a:r>
              <a:rPr lang="en-IN" sz="1600" dirty="0" err="1">
                <a:hlinkClick r:id="rId4"/>
              </a:rPr>
              <a:t>DS_SpaceX</a:t>
            </a:r>
            <a:r>
              <a:rPr lang="en-IN" sz="1600" dirty="0">
                <a:hlinkClick r:id="rId4"/>
              </a:rPr>
              <a:t> (github.com)</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5" name="Rectangle 4">
            <a:extLst>
              <a:ext uri="{FF2B5EF4-FFF2-40B4-BE49-F238E27FC236}">
                <a16:creationId xmlns:a16="http://schemas.microsoft.com/office/drawing/2014/main" id="{7F703784-FE25-CE8C-E07C-20ED1259444E}"/>
              </a:ext>
            </a:extLst>
          </p:cNvPr>
          <p:cNvSpPr/>
          <p:nvPr/>
        </p:nvSpPr>
        <p:spPr>
          <a:xfrm>
            <a:off x="8082984" y="1528641"/>
            <a:ext cx="3374988" cy="691116"/>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b="1" i="0" dirty="0">
                <a:effectLst/>
                <a:latin typeface="system-ui"/>
              </a:rPr>
              <a:t>Request the Falcon9 Launch Wiki page</a:t>
            </a:r>
          </a:p>
        </p:txBody>
      </p:sp>
      <p:sp>
        <p:nvSpPr>
          <p:cNvPr id="7" name="Rectangle 6">
            <a:extLst>
              <a:ext uri="{FF2B5EF4-FFF2-40B4-BE49-F238E27FC236}">
                <a16:creationId xmlns:a16="http://schemas.microsoft.com/office/drawing/2014/main" id="{9E1399A3-EECB-5037-AF14-9B1B5066DD23}"/>
              </a:ext>
            </a:extLst>
          </p:cNvPr>
          <p:cNvSpPr/>
          <p:nvPr/>
        </p:nvSpPr>
        <p:spPr>
          <a:xfrm>
            <a:off x="8082984" y="3307574"/>
            <a:ext cx="3374988" cy="691116"/>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b="1" i="0">
                <a:effectLst/>
                <a:latin typeface="system-ui"/>
              </a:rPr>
              <a:t>Extract all column/variable names</a:t>
            </a:r>
          </a:p>
        </p:txBody>
      </p:sp>
      <p:sp>
        <p:nvSpPr>
          <p:cNvPr id="8" name="Rectangle 7">
            <a:extLst>
              <a:ext uri="{FF2B5EF4-FFF2-40B4-BE49-F238E27FC236}">
                <a16:creationId xmlns:a16="http://schemas.microsoft.com/office/drawing/2014/main" id="{D49ED5F4-F75F-4C04-1C14-78C08DB706FD}"/>
              </a:ext>
            </a:extLst>
          </p:cNvPr>
          <p:cNvSpPr/>
          <p:nvPr/>
        </p:nvSpPr>
        <p:spPr>
          <a:xfrm>
            <a:off x="8082984" y="4983801"/>
            <a:ext cx="3374988" cy="691116"/>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b="1" i="0" dirty="0">
                <a:effectLst/>
                <a:latin typeface="system-ui"/>
              </a:rPr>
              <a:t>Create a data frame by parsing the launch HTML tables</a:t>
            </a:r>
          </a:p>
        </p:txBody>
      </p:sp>
      <p:cxnSp>
        <p:nvCxnSpPr>
          <p:cNvPr id="12" name="Straight Arrow Connector 11">
            <a:extLst>
              <a:ext uri="{FF2B5EF4-FFF2-40B4-BE49-F238E27FC236}">
                <a16:creationId xmlns:a16="http://schemas.microsoft.com/office/drawing/2014/main" id="{B265F9A5-D3EB-9D60-ABB9-B8418EFF3F6A}"/>
              </a:ext>
            </a:extLst>
          </p:cNvPr>
          <p:cNvCxnSpPr>
            <a:cxnSpLocks/>
            <a:stCxn id="5" idx="2"/>
            <a:endCxn id="7" idx="0"/>
          </p:cNvCxnSpPr>
          <p:nvPr/>
        </p:nvCxnSpPr>
        <p:spPr>
          <a:xfrm>
            <a:off x="9770478" y="2219757"/>
            <a:ext cx="0" cy="10878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FAC86A4E-2C29-E5AC-D2A3-B42C4D5BD144}"/>
              </a:ext>
            </a:extLst>
          </p:cNvPr>
          <p:cNvCxnSpPr>
            <a:cxnSpLocks/>
            <a:stCxn id="7" idx="2"/>
          </p:cNvCxnSpPr>
          <p:nvPr/>
        </p:nvCxnSpPr>
        <p:spPr>
          <a:xfrm>
            <a:off x="9770478" y="3998690"/>
            <a:ext cx="0" cy="9754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D09B13B2-54CA-F46C-0405-A18873F45E00}"/>
              </a:ext>
            </a:extLst>
          </p:cNvPr>
          <p:cNvPicPr>
            <a:picLocks noChangeAspect="1"/>
          </p:cNvPicPr>
          <p:nvPr/>
        </p:nvPicPr>
        <p:blipFill>
          <a:blip r:embed="rId5"/>
          <a:stretch>
            <a:fillRect/>
          </a:stretch>
        </p:blipFill>
        <p:spPr>
          <a:xfrm>
            <a:off x="552892" y="1473776"/>
            <a:ext cx="6824884" cy="3020980"/>
          </a:xfrm>
          <a:prstGeom prst="rect">
            <a:avLst/>
          </a:prstGeom>
        </p:spPr>
      </p:pic>
    </p:spTree>
    <p:extLst>
      <p:ext uri="{BB962C8B-B14F-4D97-AF65-F5344CB8AC3E}">
        <p14:creationId xmlns:p14="http://schemas.microsoft.com/office/powerpoint/2010/main" val="13855539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4653880"/>
            <a:ext cx="10687961" cy="2136591"/>
          </a:xfrm>
          <a:prstGeom prst="rect">
            <a:avLst/>
          </a:prstGeom>
        </p:spPr>
        <p:txBody>
          <a:bodyPr/>
          <a:lstStyle/>
          <a:p>
            <a:pPr algn="l"/>
            <a:r>
              <a:rPr lang="en-US" sz="2000" dirty="0">
                <a:latin typeface="system-ui"/>
              </a:rPr>
              <a:t>T</a:t>
            </a:r>
            <a:r>
              <a:rPr lang="en-US" sz="2000" i="0" dirty="0">
                <a:effectLst/>
                <a:latin typeface="system-ui"/>
              </a:rPr>
              <a:t>he number of launches on each site is calculated, </a:t>
            </a:r>
          </a:p>
          <a:p>
            <a:pPr algn="l"/>
            <a:r>
              <a:rPr lang="en-US" sz="2000" dirty="0">
                <a:latin typeface="system-ui"/>
              </a:rPr>
              <a:t>The</a:t>
            </a:r>
            <a:r>
              <a:rPr lang="en-US" sz="2000" i="0" dirty="0">
                <a:effectLst/>
                <a:latin typeface="system-ui"/>
              </a:rPr>
              <a:t> landing outcome label is created from Outcome column and added into the dataset</a:t>
            </a:r>
          </a:p>
          <a:p>
            <a:pPr marL="0" indent="0">
              <a:buNone/>
            </a:pPr>
            <a:r>
              <a:rPr lang="en-US" sz="2000" dirty="0"/>
              <a:t>GitHub URL:</a:t>
            </a:r>
          </a:p>
          <a:p>
            <a:r>
              <a:rPr lang="en-IN" sz="2000" dirty="0" err="1">
                <a:hlinkClick r:id="rId3"/>
              </a:rPr>
              <a:t>DS_SpaceX</a:t>
            </a:r>
            <a:r>
              <a:rPr lang="en-IN" sz="2000" dirty="0">
                <a:hlinkClick r:id="rId3"/>
              </a:rPr>
              <a:t>/Data Wrangling/</a:t>
            </a:r>
            <a:r>
              <a:rPr lang="en-IN" sz="2000" dirty="0" err="1">
                <a:hlinkClick r:id="rId3"/>
              </a:rPr>
              <a:t>jupyter</a:t>
            </a:r>
            <a:r>
              <a:rPr lang="en-IN" sz="2000" dirty="0">
                <a:hlinkClick r:id="rId3"/>
              </a:rPr>
              <a:t>-</a:t>
            </a:r>
            <a:r>
              <a:rPr lang="en-IN" sz="2000" dirty="0" err="1">
                <a:hlinkClick r:id="rId3"/>
              </a:rPr>
              <a:t>spacex</a:t>
            </a:r>
            <a:r>
              <a:rPr lang="en-IN" sz="2000" dirty="0">
                <a:hlinkClick r:id="rId3"/>
              </a:rPr>
              <a:t>-Data </a:t>
            </a:r>
            <a:r>
              <a:rPr lang="en-IN" sz="2000" dirty="0" err="1">
                <a:hlinkClick r:id="rId3"/>
              </a:rPr>
              <a:t>wrangling.ipynb</a:t>
            </a:r>
            <a:r>
              <a:rPr lang="en-IN" sz="2000" dirty="0">
                <a:hlinkClick r:id="rId3"/>
              </a:rPr>
              <a:t> at main · josliniyda27/</a:t>
            </a:r>
            <a:r>
              <a:rPr lang="en-IN" sz="2000" dirty="0" err="1">
                <a:hlinkClick r:id="rId3"/>
              </a:rPr>
              <a:t>DS_SpaceX</a:t>
            </a:r>
            <a:r>
              <a:rPr lang="en-IN" sz="2000" dirty="0">
                <a:hlinkClick r:id="rId3"/>
              </a:rPr>
              <a:t> (github.com)</a:t>
            </a:r>
            <a:endParaRPr lang="en-US" sz="2000" dirty="0"/>
          </a:p>
          <a:p>
            <a:endParaRPr lang="en-US" sz="2000" dirty="0"/>
          </a:p>
          <a:p>
            <a:endParaRPr lang="en-US" sz="1600"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pic>
        <p:nvPicPr>
          <p:cNvPr id="3" name="Picture 2">
            <a:extLst>
              <a:ext uri="{FF2B5EF4-FFF2-40B4-BE49-F238E27FC236}">
                <a16:creationId xmlns:a16="http://schemas.microsoft.com/office/drawing/2014/main" id="{0B21C106-657F-825B-E0C3-9849C66CAB54}"/>
              </a:ext>
            </a:extLst>
          </p:cNvPr>
          <p:cNvPicPr>
            <a:picLocks noChangeAspect="1"/>
          </p:cNvPicPr>
          <p:nvPr/>
        </p:nvPicPr>
        <p:blipFill>
          <a:blip r:embed="rId4"/>
          <a:stretch>
            <a:fillRect/>
          </a:stretch>
        </p:blipFill>
        <p:spPr>
          <a:xfrm>
            <a:off x="770011" y="1254641"/>
            <a:ext cx="11143796" cy="3232298"/>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74158" y="1674235"/>
            <a:ext cx="3870251" cy="4351338"/>
          </a:xfrm>
          <a:prstGeom prst="rect">
            <a:avLst/>
          </a:prstGeom>
        </p:spPr>
        <p:txBody>
          <a:bodyPr lIns="91440" tIns="45720" rIns="91440" bIns="45720" anchor="t"/>
          <a:lstStyle/>
          <a:p>
            <a:pPr algn="just">
              <a:lnSpc>
                <a:spcPct val="100000"/>
              </a:lnSpc>
              <a:spcBef>
                <a:spcPts val="1400"/>
              </a:spcBef>
            </a:pPr>
            <a:r>
              <a:rPr lang="en-IN" sz="1600" dirty="0">
                <a:latin typeface="system-ui"/>
              </a:rPr>
              <a:t>Visualized</a:t>
            </a:r>
            <a:r>
              <a:rPr lang="en-IN" sz="1600" i="0" dirty="0">
                <a:effectLst/>
                <a:latin typeface="system-ui"/>
              </a:rPr>
              <a:t> the relationship between different features such as </a:t>
            </a:r>
            <a:r>
              <a:rPr lang="en-US" sz="1600" i="0" dirty="0">
                <a:effectLst/>
                <a:latin typeface="system-ui"/>
              </a:rPr>
              <a:t>Flight Number and Launch Site, Payload Mass and Launch Site, success rate and orbit type, </a:t>
            </a:r>
            <a:r>
              <a:rPr lang="en-IN" sz="1600" dirty="0" err="1">
                <a:latin typeface="system-ui"/>
              </a:rPr>
              <a:t>FlightNumber</a:t>
            </a:r>
            <a:r>
              <a:rPr lang="en-IN" sz="1600" dirty="0">
                <a:latin typeface="system-ui"/>
              </a:rPr>
              <a:t> and Orbit type, </a:t>
            </a:r>
            <a:r>
              <a:rPr lang="en-US" sz="1600" dirty="0">
                <a:latin typeface="system-ui"/>
              </a:rPr>
              <a:t>Payload Mass and Orbit type,  and the </a:t>
            </a:r>
            <a:r>
              <a:rPr lang="en-IN" sz="1600" dirty="0">
                <a:latin typeface="system-ui"/>
              </a:rPr>
              <a:t>launch success yearly trend using scatter plot, bar plot and line chart.</a:t>
            </a:r>
          </a:p>
          <a:p>
            <a:pPr marL="0" indent="0">
              <a:lnSpc>
                <a:spcPct val="100000"/>
              </a:lnSpc>
              <a:spcBef>
                <a:spcPts val="1400"/>
              </a:spcBef>
              <a:buNone/>
            </a:pPr>
            <a:r>
              <a:rPr lang="en-US" sz="1600" dirty="0">
                <a:solidFill>
                  <a:schemeClr val="accent3">
                    <a:lumMod val="25000"/>
                  </a:schemeClr>
                </a:solidFill>
                <a:latin typeface="Abadi" panose="020B0604020104020204" pitchFamily="34" charset="0"/>
              </a:rPr>
              <a:t>GitHub URL:</a:t>
            </a:r>
          </a:p>
          <a:p>
            <a:pPr>
              <a:lnSpc>
                <a:spcPct val="100000"/>
              </a:lnSpc>
              <a:spcBef>
                <a:spcPts val="1400"/>
              </a:spcBef>
            </a:pPr>
            <a:r>
              <a:rPr lang="en-IN" sz="1600" dirty="0" err="1">
                <a:hlinkClick r:id="rId3"/>
              </a:rPr>
              <a:t>DS_SpaceX</a:t>
            </a:r>
            <a:r>
              <a:rPr lang="en-IN" sz="1600" dirty="0">
                <a:hlinkClick r:id="rId3"/>
              </a:rPr>
              <a:t>/Exploratory Data Analysis/</a:t>
            </a:r>
            <a:r>
              <a:rPr lang="en-IN" sz="1600" dirty="0" err="1">
                <a:hlinkClick r:id="rId3"/>
              </a:rPr>
              <a:t>eda</a:t>
            </a:r>
            <a:r>
              <a:rPr lang="en-IN" sz="1600" dirty="0">
                <a:hlinkClick r:id="rId3"/>
              </a:rPr>
              <a:t>-data-visualization-</a:t>
            </a:r>
            <a:r>
              <a:rPr lang="en-IN" sz="1600" dirty="0" err="1">
                <a:hlinkClick r:id="rId3"/>
              </a:rPr>
              <a:t>python.ipynb</a:t>
            </a:r>
            <a:r>
              <a:rPr lang="en-IN" sz="1600" dirty="0">
                <a:hlinkClick r:id="rId3"/>
              </a:rPr>
              <a:t> at main · josliniyda27/</a:t>
            </a:r>
            <a:r>
              <a:rPr lang="en-IN" sz="1600" dirty="0" err="1">
                <a:hlinkClick r:id="rId3"/>
              </a:rPr>
              <a:t>DS_SpaceX</a:t>
            </a:r>
            <a:r>
              <a:rPr lang="en-IN" sz="1600" dirty="0">
                <a:hlinkClick r:id="rId3"/>
              </a:rPr>
              <a:t> (github.com)</a:t>
            </a:r>
            <a:endParaRPr lang="en-US" sz="16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pic>
        <p:nvPicPr>
          <p:cNvPr id="6" name="Picture 5">
            <a:extLst>
              <a:ext uri="{FF2B5EF4-FFF2-40B4-BE49-F238E27FC236}">
                <a16:creationId xmlns:a16="http://schemas.microsoft.com/office/drawing/2014/main" id="{306DA23A-0501-78B5-B935-ACE49C7F9B38}"/>
              </a:ext>
            </a:extLst>
          </p:cNvPr>
          <p:cNvPicPr>
            <a:picLocks noChangeAspect="1"/>
          </p:cNvPicPr>
          <p:nvPr/>
        </p:nvPicPr>
        <p:blipFill>
          <a:blip r:embed="rId4"/>
          <a:stretch>
            <a:fillRect/>
          </a:stretch>
        </p:blipFill>
        <p:spPr>
          <a:xfrm>
            <a:off x="4784651" y="1528555"/>
            <a:ext cx="6833191" cy="4351339"/>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35935" y="1466333"/>
            <a:ext cx="7868094" cy="4351338"/>
          </a:xfrm>
          <a:prstGeom prst="rect">
            <a:avLst/>
          </a:prstGeom>
        </p:spPr>
        <p:txBody>
          <a:bodyPr lIns="91440" tIns="45720" rIns="91440" bIns="45720" anchor="t"/>
          <a:lstStyle/>
          <a:p>
            <a:pPr>
              <a:lnSpc>
                <a:spcPct val="100000"/>
              </a:lnSpc>
              <a:spcBef>
                <a:spcPts val="1400"/>
              </a:spcBef>
            </a:pPr>
            <a:r>
              <a:rPr lang="en-US" sz="1600" i="0" dirty="0">
                <a:effectLst/>
                <a:latin typeface="system-ui"/>
              </a:rPr>
              <a:t>Displayed the names of the unique launch sites in the space mission and  d</a:t>
            </a:r>
            <a:r>
              <a:rPr lang="en-US" sz="1600" dirty="0">
                <a:latin typeface="system-ui"/>
              </a:rPr>
              <a:t>isplayed 5 records where launch sites begin with the string 'CCA'</a:t>
            </a:r>
          </a:p>
          <a:p>
            <a:pPr>
              <a:lnSpc>
                <a:spcPct val="100000"/>
              </a:lnSpc>
              <a:spcBef>
                <a:spcPts val="1400"/>
              </a:spcBef>
            </a:pPr>
            <a:r>
              <a:rPr lang="en-US" sz="1600" dirty="0">
                <a:latin typeface="system-ui"/>
              </a:rPr>
              <a:t>Displayed average payload mass carried by booster version F9 v1.1 and listed the date when the first </a:t>
            </a:r>
            <a:r>
              <a:rPr lang="en-US" sz="1600" dirty="0" err="1">
                <a:latin typeface="system-ui"/>
              </a:rPr>
              <a:t>succesful</a:t>
            </a:r>
            <a:r>
              <a:rPr lang="en-US" sz="1600" dirty="0">
                <a:latin typeface="system-ui"/>
              </a:rPr>
              <a:t> landing outcome in ground pad was </a:t>
            </a:r>
            <a:r>
              <a:rPr lang="en-US" sz="1600" dirty="0" err="1">
                <a:latin typeface="system-ui"/>
              </a:rPr>
              <a:t>acheived</a:t>
            </a:r>
            <a:r>
              <a:rPr lang="en-US" sz="1600" dirty="0">
                <a:latin typeface="system-ui"/>
              </a:rPr>
              <a:t>.</a:t>
            </a:r>
          </a:p>
          <a:p>
            <a:pPr>
              <a:lnSpc>
                <a:spcPct val="100000"/>
              </a:lnSpc>
              <a:spcBef>
                <a:spcPts val="1400"/>
              </a:spcBef>
            </a:pPr>
            <a:r>
              <a:rPr lang="en-US" sz="1600" dirty="0">
                <a:latin typeface="system-ui"/>
              </a:rPr>
              <a:t>Listed the names of the boosters which have success in drone ship and have payload mass greater than 4000 but less than 6000</a:t>
            </a:r>
          </a:p>
          <a:p>
            <a:pPr>
              <a:lnSpc>
                <a:spcPct val="100000"/>
              </a:lnSpc>
              <a:spcBef>
                <a:spcPts val="1400"/>
              </a:spcBef>
            </a:pPr>
            <a:r>
              <a:rPr lang="en-US" sz="1600" dirty="0">
                <a:latin typeface="system-ui"/>
              </a:rPr>
              <a:t>Listed the total number of successful and failure mission outcomes and the names of the booster_versions which have carried the maximum payload mass. Use a subquery</a:t>
            </a:r>
          </a:p>
          <a:p>
            <a:pPr>
              <a:lnSpc>
                <a:spcPct val="100000"/>
              </a:lnSpc>
              <a:spcBef>
                <a:spcPts val="1400"/>
              </a:spcBef>
            </a:pPr>
            <a:r>
              <a:rPr lang="en-US" sz="1600" dirty="0">
                <a:latin typeface="system-ui"/>
              </a:rPr>
              <a:t>Displayed the month names, failure landing_outcomes in drone ship ,booster versions, </a:t>
            </a:r>
            <a:r>
              <a:rPr lang="en-US" sz="1600" dirty="0" err="1">
                <a:latin typeface="system-ui"/>
              </a:rPr>
              <a:t>launch_site</a:t>
            </a:r>
            <a:r>
              <a:rPr lang="en-US" sz="1600" dirty="0">
                <a:latin typeface="system-ui"/>
              </a:rPr>
              <a:t> for the months in year 2015.</a:t>
            </a:r>
          </a:p>
          <a:p>
            <a:pPr>
              <a:lnSpc>
                <a:spcPct val="100000"/>
              </a:lnSpc>
              <a:spcBef>
                <a:spcPts val="1400"/>
              </a:spcBef>
            </a:pPr>
            <a:r>
              <a:rPr lang="en-US" sz="1600" dirty="0">
                <a:latin typeface="system-ui"/>
              </a:rPr>
              <a:t>Ranked the count of landing between the date 2010-06-04 and 2017-03-20, in descending order.</a:t>
            </a:r>
          </a:p>
          <a:p>
            <a:pPr marL="0" indent="0">
              <a:lnSpc>
                <a:spcPct val="100000"/>
              </a:lnSpc>
              <a:spcBef>
                <a:spcPts val="1400"/>
              </a:spcBef>
              <a:buNone/>
            </a:pPr>
            <a:r>
              <a:rPr lang="en-US" sz="1600" b="1" dirty="0">
                <a:latin typeface="system-ui"/>
              </a:rPr>
              <a:t>GitHub URL:</a:t>
            </a:r>
          </a:p>
          <a:p>
            <a:pPr>
              <a:lnSpc>
                <a:spcPct val="100000"/>
              </a:lnSpc>
              <a:spcBef>
                <a:spcPts val="1400"/>
              </a:spcBef>
            </a:pPr>
            <a:r>
              <a:rPr lang="en-IN" sz="1600" dirty="0" err="1">
                <a:latin typeface="system-ui"/>
                <a:hlinkClick r:id="rId3">
                  <a:extLst>
                    <a:ext uri="{A12FA001-AC4F-418D-AE19-62706E023703}">
                      <ahyp:hlinkClr xmlns:ahyp="http://schemas.microsoft.com/office/drawing/2018/hyperlinkcolor" val="tx"/>
                    </a:ext>
                  </a:extLst>
                </a:hlinkClick>
              </a:rPr>
              <a:t>DS_SpaceX</a:t>
            </a:r>
            <a:r>
              <a:rPr lang="en-IN" sz="1600" dirty="0">
                <a:latin typeface="system-ui"/>
                <a:hlinkClick r:id="rId3">
                  <a:extLst>
                    <a:ext uri="{A12FA001-AC4F-418D-AE19-62706E023703}">
                      <ahyp:hlinkClr xmlns:ahyp="http://schemas.microsoft.com/office/drawing/2018/hyperlinkcolor" val="tx"/>
                    </a:ext>
                  </a:extLst>
                </a:hlinkClick>
              </a:rPr>
              <a:t>/Exploratory Data Analysis/</a:t>
            </a:r>
            <a:r>
              <a:rPr lang="en-IN" sz="1600" dirty="0" err="1">
                <a:latin typeface="system-ui"/>
                <a:hlinkClick r:id="rId3">
                  <a:extLst>
                    <a:ext uri="{A12FA001-AC4F-418D-AE19-62706E023703}">
                      <ahyp:hlinkClr xmlns:ahyp="http://schemas.microsoft.com/office/drawing/2018/hyperlinkcolor" val="tx"/>
                    </a:ext>
                  </a:extLst>
                </a:hlinkClick>
              </a:rPr>
              <a:t>jupyter</a:t>
            </a:r>
            <a:r>
              <a:rPr lang="en-IN" sz="1600" dirty="0">
                <a:latin typeface="system-ui"/>
                <a:hlinkClick r:id="rId3">
                  <a:extLst>
                    <a:ext uri="{A12FA001-AC4F-418D-AE19-62706E023703}">
                      <ahyp:hlinkClr xmlns:ahyp="http://schemas.microsoft.com/office/drawing/2018/hyperlinkcolor" val="tx"/>
                    </a:ext>
                  </a:extLst>
                </a:hlinkClick>
              </a:rPr>
              <a:t>-</a:t>
            </a:r>
            <a:r>
              <a:rPr lang="en-IN" sz="1600" dirty="0" err="1">
                <a:latin typeface="system-ui"/>
                <a:hlinkClick r:id="rId3">
                  <a:extLst>
                    <a:ext uri="{A12FA001-AC4F-418D-AE19-62706E023703}">
                      <ahyp:hlinkClr xmlns:ahyp="http://schemas.microsoft.com/office/drawing/2018/hyperlinkcolor" val="tx"/>
                    </a:ext>
                  </a:extLst>
                </a:hlinkClick>
              </a:rPr>
              <a:t>sql</a:t>
            </a:r>
            <a:r>
              <a:rPr lang="en-IN" sz="1600" dirty="0">
                <a:latin typeface="system-ui"/>
                <a:hlinkClick r:id="rId3">
                  <a:extLst>
                    <a:ext uri="{A12FA001-AC4F-418D-AE19-62706E023703}">
                      <ahyp:hlinkClr xmlns:ahyp="http://schemas.microsoft.com/office/drawing/2018/hyperlinkcolor" val="tx"/>
                    </a:ext>
                  </a:extLst>
                </a:hlinkClick>
              </a:rPr>
              <a:t>-</a:t>
            </a:r>
            <a:r>
              <a:rPr lang="en-IN" sz="1600" dirty="0" err="1">
                <a:latin typeface="system-ui"/>
                <a:hlinkClick r:id="rId3">
                  <a:extLst>
                    <a:ext uri="{A12FA001-AC4F-418D-AE19-62706E023703}">
                      <ahyp:hlinkClr xmlns:ahyp="http://schemas.microsoft.com/office/drawing/2018/hyperlinkcolor" val="tx"/>
                    </a:ext>
                  </a:extLst>
                </a:hlinkClick>
              </a:rPr>
              <a:t>sqllite</a:t>
            </a:r>
            <a:r>
              <a:rPr lang="en-IN" sz="1600" dirty="0">
                <a:latin typeface="system-ui"/>
                <a:hlinkClick r:id="rId3">
                  <a:extLst>
                    <a:ext uri="{A12FA001-AC4F-418D-AE19-62706E023703}">
                      <ahyp:hlinkClr xmlns:ahyp="http://schemas.microsoft.com/office/drawing/2018/hyperlinkcolor" val="tx"/>
                    </a:ext>
                  </a:extLst>
                </a:hlinkClick>
              </a:rPr>
              <a:t>-exploratory-data-</a:t>
            </a:r>
            <a:r>
              <a:rPr lang="en-IN" sz="1600" dirty="0" err="1">
                <a:latin typeface="system-ui"/>
                <a:hlinkClick r:id="rId3">
                  <a:extLst>
                    <a:ext uri="{A12FA001-AC4F-418D-AE19-62706E023703}">
                      <ahyp:hlinkClr xmlns:ahyp="http://schemas.microsoft.com/office/drawing/2018/hyperlinkcolor" val="tx"/>
                    </a:ext>
                  </a:extLst>
                </a:hlinkClick>
              </a:rPr>
              <a:t>analysis.ipynb</a:t>
            </a:r>
            <a:r>
              <a:rPr lang="en-IN" sz="1600" dirty="0">
                <a:latin typeface="system-ui"/>
                <a:hlinkClick r:id="rId3">
                  <a:extLst>
                    <a:ext uri="{A12FA001-AC4F-418D-AE19-62706E023703}">
                      <ahyp:hlinkClr xmlns:ahyp="http://schemas.microsoft.com/office/drawing/2018/hyperlinkcolor" val="tx"/>
                    </a:ext>
                  </a:extLst>
                </a:hlinkClick>
              </a:rPr>
              <a:t> at main · josliniyda27/</a:t>
            </a:r>
            <a:r>
              <a:rPr lang="en-IN" sz="1600" dirty="0" err="1">
                <a:latin typeface="system-ui"/>
                <a:hlinkClick r:id="rId3">
                  <a:extLst>
                    <a:ext uri="{A12FA001-AC4F-418D-AE19-62706E023703}">
                      <ahyp:hlinkClr xmlns:ahyp="http://schemas.microsoft.com/office/drawing/2018/hyperlinkcolor" val="tx"/>
                    </a:ext>
                  </a:extLst>
                </a:hlinkClick>
              </a:rPr>
              <a:t>DS_SpaceX</a:t>
            </a:r>
            <a:r>
              <a:rPr lang="en-IN" sz="1600" dirty="0">
                <a:latin typeface="system-ui"/>
                <a:hlinkClick r:id="rId3">
                  <a:extLst>
                    <a:ext uri="{A12FA001-AC4F-418D-AE19-62706E023703}">
                      <ahyp:hlinkClr xmlns:ahyp="http://schemas.microsoft.com/office/drawing/2018/hyperlinkcolor" val="tx"/>
                    </a:ext>
                  </a:extLst>
                </a:hlinkClick>
              </a:rPr>
              <a:t> (github.com)</a:t>
            </a:r>
            <a:endParaRPr lang="en-US" sz="1600" dirty="0">
              <a:latin typeface="system-ui"/>
            </a:endParaRPr>
          </a:p>
          <a:p>
            <a:endParaRPr lang="en-US" sz="1600" b="1" dirty="0">
              <a:latin typeface="system-ui"/>
            </a:endParaRPr>
          </a:p>
          <a:p>
            <a:endParaRPr lang="en-US" sz="1600"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pic>
        <p:nvPicPr>
          <p:cNvPr id="8" name="Picture 7">
            <a:extLst>
              <a:ext uri="{FF2B5EF4-FFF2-40B4-BE49-F238E27FC236}">
                <a16:creationId xmlns:a16="http://schemas.microsoft.com/office/drawing/2014/main" id="{C64D5ADF-1038-0F49-4D79-B1EC05273A89}"/>
              </a:ext>
            </a:extLst>
          </p:cNvPr>
          <p:cNvPicPr>
            <a:picLocks noChangeAspect="1"/>
          </p:cNvPicPr>
          <p:nvPr/>
        </p:nvPicPr>
        <p:blipFill>
          <a:blip r:embed="rId4"/>
          <a:stretch>
            <a:fillRect/>
          </a:stretch>
        </p:blipFill>
        <p:spPr>
          <a:xfrm>
            <a:off x="8461855" y="1817964"/>
            <a:ext cx="3476625" cy="3648075"/>
          </a:xfrm>
          <a:prstGeom prst="rect">
            <a:avLst/>
          </a:prstGeom>
        </p:spPr>
      </p:pic>
    </p:spTree>
    <p:extLst>
      <p:ext uri="{BB962C8B-B14F-4D97-AF65-F5344CB8AC3E}">
        <p14:creationId xmlns:p14="http://schemas.microsoft.com/office/powerpoint/2010/main" val="15787263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380967"/>
            <a:ext cx="6445102" cy="4351338"/>
          </a:xfrm>
          <a:prstGeom prst="rect">
            <a:avLst/>
          </a:prstGeom>
        </p:spPr>
        <p:txBody>
          <a:bodyPr>
            <a:normAutofit/>
          </a:bodyPr>
          <a:lstStyle/>
          <a:p>
            <a:r>
              <a:rPr lang="en-US" sz="1800" b="1" i="0" dirty="0">
                <a:effectLst/>
                <a:latin typeface="system-ui"/>
              </a:rPr>
              <a:t>To find an optimal location for building a launch site </a:t>
            </a:r>
          </a:p>
          <a:p>
            <a:pPr lvl="1"/>
            <a:r>
              <a:rPr lang="en-US" sz="1800" b="0" i="0" dirty="0">
                <a:effectLst/>
                <a:latin typeface="system-ui"/>
              </a:rPr>
              <a:t>Marked all launch sites on a map</a:t>
            </a:r>
          </a:p>
          <a:p>
            <a:pPr lvl="1"/>
            <a:r>
              <a:rPr lang="en-US" sz="1800" b="0" i="0" dirty="0">
                <a:effectLst/>
                <a:latin typeface="system-ui"/>
              </a:rPr>
              <a:t>Marked the success/failed launches for each site on the map</a:t>
            </a:r>
          </a:p>
          <a:p>
            <a:pPr lvl="1"/>
            <a:r>
              <a:rPr lang="en-US" sz="1800" b="0" i="0" dirty="0">
                <a:effectLst/>
                <a:latin typeface="system-ui"/>
              </a:rPr>
              <a:t>Calculated the distances between a launch site to its proximities</a:t>
            </a:r>
          </a:p>
          <a:p>
            <a:pPr marL="457200" lvl="1" indent="0">
              <a:buNone/>
            </a:pPr>
            <a:endParaRPr lang="en-US" sz="1800" b="0" i="0" dirty="0">
              <a:effectLst/>
              <a:latin typeface="system-ui"/>
            </a:endParaRPr>
          </a:p>
          <a:p>
            <a:pPr>
              <a:lnSpc>
                <a:spcPct val="100000"/>
              </a:lnSpc>
              <a:spcBef>
                <a:spcPts val="1400"/>
              </a:spcBef>
            </a:pPr>
            <a:r>
              <a:rPr lang="en-US" sz="1800" dirty="0">
                <a:solidFill>
                  <a:schemeClr val="accent3">
                    <a:lumMod val="25000"/>
                  </a:schemeClr>
                </a:solidFill>
                <a:latin typeface="Abadi" panose="020B0604020104020204" pitchFamily="34" charset="0"/>
              </a:rPr>
              <a:t>GitHub URL:</a:t>
            </a:r>
          </a:p>
          <a:p>
            <a:pPr>
              <a:lnSpc>
                <a:spcPct val="100000"/>
              </a:lnSpc>
              <a:spcBef>
                <a:spcPts val="1400"/>
              </a:spcBef>
            </a:pPr>
            <a:r>
              <a:rPr lang="en-IN" sz="1800" dirty="0" err="1">
                <a:hlinkClick r:id="rId3"/>
              </a:rPr>
              <a:t>DS_SpaceX</a:t>
            </a:r>
            <a:r>
              <a:rPr lang="en-IN" sz="1800" dirty="0">
                <a:hlinkClick r:id="rId3"/>
              </a:rPr>
              <a:t>/Data Analysis/</a:t>
            </a:r>
            <a:r>
              <a:rPr lang="en-IN" sz="1800" dirty="0" err="1">
                <a:hlinkClick r:id="rId3"/>
              </a:rPr>
              <a:t>jupyter_launch_site_location.ipynb</a:t>
            </a:r>
            <a:r>
              <a:rPr lang="en-IN" sz="1800" dirty="0">
                <a:hlinkClick r:id="rId3"/>
              </a:rPr>
              <a:t> at main · josliniyda27/</a:t>
            </a:r>
            <a:r>
              <a:rPr lang="en-IN" sz="1800" dirty="0" err="1">
                <a:hlinkClick r:id="rId3"/>
              </a:rPr>
              <a:t>DS_SpaceX</a:t>
            </a:r>
            <a:r>
              <a:rPr lang="en-IN" sz="1800" dirty="0">
                <a:hlinkClick r:id="rId3"/>
              </a:rPr>
              <a:t> (github.com)</a:t>
            </a:r>
            <a:endParaRPr lang="en-US" sz="1800" dirty="0">
              <a:solidFill>
                <a:schemeClr val="accent3">
                  <a:lumMod val="25000"/>
                </a:schemeClr>
              </a:solidFill>
              <a:latin typeface="Abadi" panose="020B0604020104020204" pitchFamily="34" charset="0"/>
            </a:endParaRPr>
          </a:p>
          <a:p>
            <a:endParaRPr lang="en-US" sz="1600" dirty="0"/>
          </a:p>
          <a:p>
            <a:endParaRPr lang="en-US" sz="1600"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pic>
        <p:nvPicPr>
          <p:cNvPr id="6" name="Picture 5">
            <a:extLst>
              <a:ext uri="{FF2B5EF4-FFF2-40B4-BE49-F238E27FC236}">
                <a16:creationId xmlns:a16="http://schemas.microsoft.com/office/drawing/2014/main" id="{C2F01037-36B9-6521-DB48-16AFB77AA2B7}"/>
              </a:ext>
            </a:extLst>
          </p:cNvPr>
          <p:cNvPicPr>
            <a:picLocks noChangeAspect="1"/>
          </p:cNvPicPr>
          <p:nvPr/>
        </p:nvPicPr>
        <p:blipFill>
          <a:blip r:embed="rId4"/>
          <a:stretch>
            <a:fillRect/>
          </a:stretch>
        </p:blipFill>
        <p:spPr>
          <a:xfrm>
            <a:off x="7145079" y="1456659"/>
            <a:ext cx="4667693" cy="4655067"/>
          </a:xfrm>
          <a:prstGeom prst="rect">
            <a:avLst/>
          </a:prstGeom>
        </p:spPr>
      </p:pic>
    </p:spTree>
    <p:extLst>
      <p:ext uri="{BB962C8B-B14F-4D97-AF65-F5344CB8AC3E}">
        <p14:creationId xmlns:p14="http://schemas.microsoft.com/office/powerpoint/2010/main" val="1481143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52220"/>
            <a:ext cx="5960399" cy="4351338"/>
          </a:xfrm>
          <a:prstGeom prst="rect">
            <a:avLst/>
          </a:prstGeom>
        </p:spPr>
        <p:txBody>
          <a:bodyPr vert="horz" lIns="91440" tIns="45720" rIns="91440" bIns="45720" rtlCol="0" anchor="t">
            <a:normAutofit/>
          </a:bodyPr>
          <a:lstStyle/>
          <a:p>
            <a:pPr>
              <a:lnSpc>
                <a:spcPct val="100000"/>
              </a:lnSpc>
              <a:spcBef>
                <a:spcPts val="1400"/>
              </a:spcBef>
            </a:pPr>
            <a:r>
              <a:rPr lang="en-US" sz="1800" dirty="0">
                <a:solidFill>
                  <a:schemeClr val="accent3">
                    <a:lumMod val="25000"/>
                  </a:schemeClr>
                </a:solidFill>
                <a:latin typeface="Abadi" panose="020B0604020104020204" pitchFamily="34" charset="0"/>
              </a:rPr>
              <a:t>Added a Launch Site Drop-down Input Component</a:t>
            </a:r>
          </a:p>
          <a:p>
            <a:pPr>
              <a:lnSpc>
                <a:spcPct val="100000"/>
              </a:lnSpc>
              <a:spcBef>
                <a:spcPts val="1400"/>
              </a:spcBef>
            </a:pPr>
            <a:r>
              <a:rPr lang="en-US" sz="1800" dirty="0">
                <a:solidFill>
                  <a:schemeClr val="accent3">
                    <a:lumMod val="25000"/>
                  </a:schemeClr>
                </a:solidFill>
                <a:latin typeface="Abadi" panose="020B0604020104020204" pitchFamily="34" charset="0"/>
              </a:rPr>
              <a:t>Added a callback function to render success-pie-chart based on selected site dropdown</a:t>
            </a:r>
          </a:p>
          <a:p>
            <a:pPr>
              <a:lnSpc>
                <a:spcPct val="100000"/>
              </a:lnSpc>
              <a:spcBef>
                <a:spcPts val="1400"/>
              </a:spcBef>
            </a:pPr>
            <a:r>
              <a:rPr lang="en-US" sz="1800" dirty="0">
                <a:solidFill>
                  <a:schemeClr val="accent3">
                    <a:lumMod val="25000"/>
                  </a:schemeClr>
                </a:solidFill>
                <a:latin typeface="Abadi" panose="020B0604020104020204" pitchFamily="34" charset="0"/>
              </a:rPr>
              <a:t>Added a Range Slider to Select Payload</a:t>
            </a:r>
          </a:p>
          <a:p>
            <a:pPr>
              <a:lnSpc>
                <a:spcPct val="100000"/>
              </a:lnSpc>
              <a:spcBef>
                <a:spcPts val="1400"/>
              </a:spcBef>
            </a:pPr>
            <a:r>
              <a:rPr lang="en-US" sz="1800" dirty="0">
                <a:solidFill>
                  <a:schemeClr val="accent3">
                    <a:lumMod val="25000"/>
                  </a:schemeClr>
                </a:solidFill>
                <a:latin typeface="Abadi" panose="020B0604020104020204" pitchFamily="34" charset="0"/>
              </a:rPr>
              <a:t>Added a callback function to render the success-payload-scatter-chart scatter plot</a:t>
            </a:r>
          </a:p>
          <a:p>
            <a:pPr>
              <a:lnSpc>
                <a:spcPct val="100000"/>
              </a:lnSpc>
              <a:spcBef>
                <a:spcPts val="1400"/>
              </a:spcBef>
            </a:pPr>
            <a:endParaRPr lang="en-US" sz="18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1800" dirty="0">
                <a:solidFill>
                  <a:schemeClr val="accent3">
                    <a:lumMod val="25000"/>
                  </a:schemeClr>
                </a:solidFill>
                <a:latin typeface="Abadi" panose="020B0604020104020204" pitchFamily="34" charset="0"/>
              </a:rPr>
              <a:t>GitHub URL</a:t>
            </a:r>
          </a:p>
          <a:p>
            <a:r>
              <a:rPr lang="en-IN" sz="1800" dirty="0" err="1">
                <a:hlinkClick r:id="rId3"/>
              </a:rPr>
              <a:t>DS_SpaceX</a:t>
            </a:r>
            <a:r>
              <a:rPr lang="en-IN" sz="1800" dirty="0">
                <a:hlinkClick r:id="rId3"/>
              </a:rPr>
              <a:t>/Data Analysis/spacex_dash_app.py at main · josliniyda27/</a:t>
            </a:r>
            <a:r>
              <a:rPr lang="en-IN" sz="1800" dirty="0" err="1">
                <a:hlinkClick r:id="rId3"/>
              </a:rPr>
              <a:t>DS_SpaceX</a:t>
            </a:r>
            <a:r>
              <a:rPr lang="en-IN" sz="1800" dirty="0">
                <a:hlinkClick r:id="rId3"/>
              </a:rPr>
              <a:t> (github.com)</a:t>
            </a:r>
            <a:endParaRPr lang="en-US" sz="1800"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pic>
        <p:nvPicPr>
          <p:cNvPr id="7" name="Picture 6">
            <a:extLst>
              <a:ext uri="{FF2B5EF4-FFF2-40B4-BE49-F238E27FC236}">
                <a16:creationId xmlns:a16="http://schemas.microsoft.com/office/drawing/2014/main" id="{40308E18-77C2-62C7-DB9D-A35223A49FC1}"/>
              </a:ext>
            </a:extLst>
          </p:cNvPr>
          <p:cNvPicPr>
            <a:picLocks noChangeAspect="1"/>
          </p:cNvPicPr>
          <p:nvPr/>
        </p:nvPicPr>
        <p:blipFill>
          <a:blip r:embed="rId4"/>
          <a:stretch>
            <a:fillRect/>
          </a:stretch>
        </p:blipFill>
        <p:spPr>
          <a:xfrm>
            <a:off x="6624084" y="1754372"/>
            <a:ext cx="5135070" cy="3853673"/>
          </a:xfrm>
          <a:prstGeom prst="rect">
            <a:avLst/>
          </a:prstGeom>
        </p:spPr>
      </p:pic>
    </p:spTree>
    <p:extLst>
      <p:ext uri="{BB962C8B-B14F-4D97-AF65-F5344CB8AC3E}">
        <p14:creationId xmlns:p14="http://schemas.microsoft.com/office/powerpoint/2010/main" val="3345327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14670" y="1535252"/>
            <a:ext cx="6496493" cy="4784098"/>
          </a:xfrm>
          <a:prstGeom prst="rect">
            <a:avLst/>
          </a:prstGeom>
        </p:spPr>
        <p:txBody>
          <a:bodyPr>
            <a:normAutofit/>
          </a:bodyPr>
          <a:lstStyle/>
          <a:p>
            <a:pPr algn="l"/>
            <a:r>
              <a:rPr lang="en-US" sz="1800" b="0" i="0" dirty="0">
                <a:effectLst/>
                <a:latin typeface="system-ui"/>
              </a:rPr>
              <a:t>Performed exploratory Data Analysis and determined Training Labels</a:t>
            </a:r>
          </a:p>
          <a:p>
            <a:pPr algn="l">
              <a:buFont typeface="Arial" panose="020B0604020202020204" pitchFamily="34" charset="0"/>
              <a:buChar char="•"/>
            </a:pPr>
            <a:r>
              <a:rPr lang="en-US" sz="1800" dirty="0">
                <a:latin typeface="system-ui"/>
              </a:rPr>
              <a:t>C</a:t>
            </a:r>
            <a:r>
              <a:rPr lang="en-US" sz="1800" b="0" i="0" dirty="0">
                <a:effectLst/>
                <a:latin typeface="system-ui"/>
              </a:rPr>
              <a:t>reated a column for the class and standardized the data</a:t>
            </a:r>
          </a:p>
          <a:p>
            <a:pPr algn="l">
              <a:buFont typeface="Arial" panose="020B0604020202020204" pitchFamily="34" charset="0"/>
              <a:buChar char="•"/>
            </a:pPr>
            <a:r>
              <a:rPr lang="en-US" sz="1800" b="0" i="0" dirty="0">
                <a:effectLst/>
                <a:latin typeface="system-ui"/>
              </a:rPr>
              <a:t>Splitted dataset into training data and test data</a:t>
            </a:r>
          </a:p>
          <a:p>
            <a:pPr algn="l"/>
            <a:r>
              <a:rPr lang="en-US" sz="1800" dirty="0">
                <a:latin typeface="system-ui"/>
              </a:rPr>
              <a:t>B</a:t>
            </a:r>
            <a:r>
              <a:rPr lang="en-US" sz="1800" b="0" i="0" dirty="0">
                <a:effectLst/>
                <a:latin typeface="system-ui"/>
              </a:rPr>
              <a:t>est Hyperparameter for SVM, Classification Trees and Logistic Regression models are identified.</a:t>
            </a:r>
          </a:p>
          <a:p>
            <a:pPr algn="l">
              <a:buFont typeface="Arial" panose="020B0604020202020204" pitchFamily="34" charset="0"/>
              <a:buChar char="•"/>
            </a:pPr>
            <a:r>
              <a:rPr lang="en-US" sz="1800" b="0" i="0" dirty="0">
                <a:effectLst/>
                <a:latin typeface="system-ui"/>
              </a:rPr>
              <a:t>Based on the best parameters the best model which classify the dataset is </a:t>
            </a:r>
            <a:r>
              <a:rPr lang="en-US" sz="1800" dirty="0">
                <a:latin typeface="system-ui"/>
              </a:rPr>
              <a:t>applied</a:t>
            </a:r>
            <a:r>
              <a:rPr lang="en-US" sz="1800" b="0" i="0" dirty="0">
                <a:effectLst/>
                <a:latin typeface="system-ui"/>
              </a:rPr>
              <a:t>.</a:t>
            </a:r>
          </a:p>
          <a:p>
            <a:pPr algn="l">
              <a:buFont typeface="Arial" panose="020B0604020202020204" pitchFamily="34" charset="0"/>
              <a:buChar char="•"/>
            </a:pPr>
            <a:endParaRPr lang="en-US" sz="1800" b="0" i="0" dirty="0">
              <a:effectLst/>
              <a:latin typeface="system-ui"/>
            </a:endParaRPr>
          </a:p>
          <a:p>
            <a:pPr>
              <a:lnSpc>
                <a:spcPct val="100000"/>
              </a:lnSpc>
              <a:spcBef>
                <a:spcPts val="1400"/>
              </a:spcBef>
            </a:pPr>
            <a:r>
              <a:rPr lang="en-US" sz="1800" dirty="0">
                <a:solidFill>
                  <a:schemeClr val="accent3">
                    <a:lumMod val="25000"/>
                  </a:schemeClr>
                </a:solidFill>
                <a:latin typeface="Abadi" panose="020B0604020104020204" pitchFamily="34" charset="0"/>
              </a:rPr>
              <a:t>GitHub URL</a:t>
            </a:r>
          </a:p>
          <a:p>
            <a:pPr>
              <a:lnSpc>
                <a:spcPct val="100000"/>
              </a:lnSpc>
              <a:spcBef>
                <a:spcPts val="1400"/>
              </a:spcBef>
            </a:pPr>
            <a:r>
              <a:rPr lang="en-IN" sz="1800" dirty="0" err="1">
                <a:hlinkClick r:id="rId3"/>
              </a:rPr>
              <a:t>DS_SpaceX</a:t>
            </a:r>
            <a:r>
              <a:rPr lang="en-IN" sz="1800" dirty="0">
                <a:hlinkClick r:id="rId3"/>
              </a:rPr>
              <a:t>/</a:t>
            </a:r>
            <a:r>
              <a:rPr lang="en-IN" sz="1800" dirty="0" err="1">
                <a:hlinkClick r:id="rId3"/>
              </a:rPr>
              <a:t>ML_Prediction</a:t>
            </a:r>
            <a:r>
              <a:rPr lang="en-IN" sz="1800" dirty="0">
                <a:hlinkClick r:id="rId3"/>
              </a:rPr>
              <a:t>/</a:t>
            </a:r>
            <a:r>
              <a:rPr lang="en-IN" sz="1800" dirty="0" err="1">
                <a:hlinkClick r:id="rId3"/>
              </a:rPr>
              <a:t>SpaceX_Machine</a:t>
            </a:r>
            <a:r>
              <a:rPr lang="en-IN" sz="1800" dirty="0">
                <a:hlinkClick r:id="rId3"/>
              </a:rPr>
              <a:t> Learning </a:t>
            </a:r>
            <a:r>
              <a:rPr lang="en-IN" sz="1800" dirty="0" err="1">
                <a:hlinkClick r:id="rId3"/>
              </a:rPr>
              <a:t>Prediction.ipynb</a:t>
            </a:r>
            <a:r>
              <a:rPr lang="en-IN" sz="1800" dirty="0">
                <a:hlinkClick r:id="rId3"/>
              </a:rPr>
              <a:t> at main · josliniyda27/</a:t>
            </a:r>
            <a:r>
              <a:rPr lang="en-IN" sz="1800" dirty="0" err="1">
                <a:hlinkClick r:id="rId3"/>
              </a:rPr>
              <a:t>DS_SpaceX</a:t>
            </a:r>
            <a:r>
              <a:rPr lang="en-IN" sz="1800" dirty="0">
                <a:hlinkClick r:id="rId3"/>
              </a:rPr>
              <a:t> (github.com)</a:t>
            </a:r>
            <a:endParaRPr lang="en-US" sz="1800" dirty="0">
              <a:solidFill>
                <a:schemeClr val="accent3">
                  <a:lumMod val="25000"/>
                </a:schemeClr>
              </a:solidFill>
              <a:latin typeface="Abadi" panose="020B0604020104020204" pitchFamily="34" charset="0"/>
            </a:endParaRPr>
          </a:p>
          <a:p>
            <a:endParaRPr lang="en-US" sz="1800"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pic>
        <p:nvPicPr>
          <p:cNvPr id="6" name="Picture 5">
            <a:extLst>
              <a:ext uri="{FF2B5EF4-FFF2-40B4-BE49-F238E27FC236}">
                <a16:creationId xmlns:a16="http://schemas.microsoft.com/office/drawing/2014/main" id="{B113B267-3519-AC69-049A-FF21B5B18C5E}"/>
              </a:ext>
            </a:extLst>
          </p:cNvPr>
          <p:cNvPicPr>
            <a:picLocks noChangeAspect="1"/>
          </p:cNvPicPr>
          <p:nvPr/>
        </p:nvPicPr>
        <p:blipFill>
          <a:blip r:embed="rId4"/>
          <a:stretch>
            <a:fillRect/>
          </a:stretch>
        </p:blipFill>
        <p:spPr>
          <a:xfrm>
            <a:off x="7060019" y="1481006"/>
            <a:ext cx="4955154" cy="4151260"/>
          </a:xfrm>
          <a:prstGeom prst="rect">
            <a:avLst/>
          </a:prstGeom>
        </p:spPr>
      </p:pic>
    </p:spTree>
    <p:extLst>
      <p:ext uri="{BB962C8B-B14F-4D97-AF65-F5344CB8AC3E}">
        <p14:creationId xmlns:p14="http://schemas.microsoft.com/office/powerpoint/2010/main" val="18137112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a:xfrm>
            <a:off x="9448800" y="6456362"/>
            <a:ext cx="2743200" cy="401638"/>
          </a:xfrm>
        </p:spPr>
        <p:txBody>
          <a:bodyPr/>
          <a:lstStyle/>
          <a:p>
            <a:fld id="{5075537C-CA84-1446-933C-8E9D027F9201}" type="slidenum">
              <a:rPr lang="en-US" smtClean="0"/>
              <a:t>18</a:t>
            </a:fld>
            <a:endParaRPr lang="en-US" dirty="0"/>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pic>
        <p:nvPicPr>
          <p:cNvPr id="3" name="Picture 2">
            <a:extLst>
              <a:ext uri="{FF2B5EF4-FFF2-40B4-BE49-F238E27FC236}">
                <a16:creationId xmlns:a16="http://schemas.microsoft.com/office/drawing/2014/main" id="{6BB14F92-2634-A77F-99ED-12E5B58011CA}"/>
              </a:ext>
            </a:extLst>
          </p:cNvPr>
          <p:cNvPicPr>
            <a:picLocks noChangeAspect="1"/>
          </p:cNvPicPr>
          <p:nvPr/>
        </p:nvPicPr>
        <p:blipFill>
          <a:blip r:embed="rId4"/>
          <a:stretch>
            <a:fillRect/>
          </a:stretch>
        </p:blipFill>
        <p:spPr>
          <a:xfrm>
            <a:off x="844439" y="1415123"/>
            <a:ext cx="4995327" cy="2689484"/>
          </a:xfrm>
          <a:prstGeom prst="rect">
            <a:avLst/>
          </a:prstGeom>
        </p:spPr>
      </p:pic>
      <p:pic>
        <p:nvPicPr>
          <p:cNvPr id="6" name="Picture 5">
            <a:extLst>
              <a:ext uri="{FF2B5EF4-FFF2-40B4-BE49-F238E27FC236}">
                <a16:creationId xmlns:a16="http://schemas.microsoft.com/office/drawing/2014/main" id="{F65F71DA-7375-2413-340C-8B4A963C97A6}"/>
              </a:ext>
            </a:extLst>
          </p:cNvPr>
          <p:cNvPicPr>
            <a:picLocks noChangeAspect="1"/>
          </p:cNvPicPr>
          <p:nvPr/>
        </p:nvPicPr>
        <p:blipFill>
          <a:blip r:embed="rId5"/>
          <a:stretch>
            <a:fillRect/>
          </a:stretch>
        </p:blipFill>
        <p:spPr>
          <a:xfrm>
            <a:off x="6232378" y="1415123"/>
            <a:ext cx="5189611" cy="2689047"/>
          </a:xfrm>
          <a:prstGeom prst="rect">
            <a:avLst/>
          </a:prstGeom>
        </p:spPr>
      </p:pic>
      <p:pic>
        <p:nvPicPr>
          <p:cNvPr id="10" name="Picture 9">
            <a:extLst>
              <a:ext uri="{FF2B5EF4-FFF2-40B4-BE49-F238E27FC236}">
                <a16:creationId xmlns:a16="http://schemas.microsoft.com/office/drawing/2014/main" id="{9567584D-EA4A-6359-5200-7CEEFD9F7242}"/>
              </a:ext>
            </a:extLst>
          </p:cNvPr>
          <p:cNvPicPr>
            <a:picLocks noChangeAspect="1"/>
          </p:cNvPicPr>
          <p:nvPr/>
        </p:nvPicPr>
        <p:blipFill>
          <a:blip r:embed="rId6"/>
          <a:stretch>
            <a:fillRect/>
          </a:stretch>
        </p:blipFill>
        <p:spPr>
          <a:xfrm>
            <a:off x="770011" y="4197239"/>
            <a:ext cx="2743200" cy="2362841"/>
          </a:xfrm>
          <a:prstGeom prst="rect">
            <a:avLst/>
          </a:prstGeom>
        </p:spPr>
      </p:pic>
      <p:pic>
        <p:nvPicPr>
          <p:cNvPr id="12" name="Picture 11">
            <a:extLst>
              <a:ext uri="{FF2B5EF4-FFF2-40B4-BE49-F238E27FC236}">
                <a16:creationId xmlns:a16="http://schemas.microsoft.com/office/drawing/2014/main" id="{F52CC87F-CE6C-B008-6E31-BF202F1F17ED}"/>
              </a:ext>
            </a:extLst>
          </p:cNvPr>
          <p:cNvPicPr>
            <a:picLocks noChangeAspect="1"/>
          </p:cNvPicPr>
          <p:nvPr/>
        </p:nvPicPr>
        <p:blipFill>
          <a:blip r:embed="rId7"/>
          <a:stretch>
            <a:fillRect/>
          </a:stretch>
        </p:blipFill>
        <p:spPr>
          <a:xfrm>
            <a:off x="3766511" y="4236600"/>
            <a:ext cx="3467413" cy="2323480"/>
          </a:xfrm>
          <a:prstGeom prst="rect">
            <a:avLst/>
          </a:prstGeom>
        </p:spPr>
      </p:pic>
      <p:pic>
        <p:nvPicPr>
          <p:cNvPr id="14" name="Picture 13">
            <a:extLst>
              <a:ext uri="{FF2B5EF4-FFF2-40B4-BE49-F238E27FC236}">
                <a16:creationId xmlns:a16="http://schemas.microsoft.com/office/drawing/2014/main" id="{E6BD0F64-8071-16F3-0D8E-CFA66F78F2D8}"/>
              </a:ext>
            </a:extLst>
          </p:cNvPr>
          <p:cNvPicPr>
            <a:picLocks noChangeAspect="1"/>
          </p:cNvPicPr>
          <p:nvPr/>
        </p:nvPicPr>
        <p:blipFill>
          <a:blip r:embed="rId8"/>
          <a:stretch>
            <a:fillRect/>
          </a:stretch>
        </p:blipFill>
        <p:spPr>
          <a:xfrm>
            <a:off x="7487224" y="4236600"/>
            <a:ext cx="3934765" cy="2323480"/>
          </a:xfrm>
          <a:prstGeom prst="rect">
            <a:avLst/>
          </a:prstGeom>
        </p:spPr>
      </p:pic>
    </p:spTree>
    <p:extLst>
      <p:ext uri="{BB962C8B-B14F-4D97-AF65-F5344CB8AC3E}">
        <p14:creationId xmlns:p14="http://schemas.microsoft.com/office/powerpoint/2010/main" val="3210089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080744" y="1617333"/>
            <a:ext cx="3732028" cy="4408240"/>
          </a:xfrm>
          <a:prstGeom prst="rect">
            <a:avLst/>
          </a:prstGeom>
        </p:spPr>
        <p:txBody>
          <a:bodyPr>
            <a:normAutofit fontScale="92500"/>
          </a:bodyPr>
          <a:lstStyle/>
          <a:p>
            <a:pPr algn="just">
              <a:lnSpc>
                <a:spcPct val="100000"/>
              </a:lnSpc>
              <a:spcBef>
                <a:spcPts val="1400"/>
              </a:spcBef>
            </a:pPr>
            <a:r>
              <a:rPr lang="en-US" sz="1800" dirty="0"/>
              <a:t>The chart shows a clear relationship between Flight Number and Launch Site. As the Flight Number increases, the Launch Site shifts from CCAFS SLC 40 to VAFB SLC 4E, and then to KSC LC 39A. This pattern suggests that SpaceX may have been using different launch sites for different missions or phases of their space program.</a:t>
            </a:r>
          </a:p>
          <a:p>
            <a:pPr algn="just">
              <a:lnSpc>
                <a:spcPct val="100000"/>
              </a:lnSpc>
              <a:spcBef>
                <a:spcPts val="1400"/>
              </a:spcBef>
            </a:pPr>
            <a:r>
              <a:rPr lang="en-US" sz="1800" dirty="0"/>
              <a:t>The chart suggests that SpaceX has used a variety of launch sites over time, possibly due to factors such as mission requirements, availability of launch pads, and cost considerations.</a:t>
            </a:r>
            <a:endParaRPr lang="en-US" sz="18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9A70379B-572E-E1E3-5FF0-BE2CA352A02E}"/>
              </a:ext>
            </a:extLst>
          </p:cNvPr>
          <p:cNvPicPr>
            <a:picLocks noChangeAspect="1"/>
          </p:cNvPicPr>
          <p:nvPr/>
        </p:nvPicPr>
        <p:blipFill>
          <a:blip r:embed="rId3"/>
          <a:stretch>
            <a:fillRect/>
          </a:stretch>
        </p:blipFill>
        <p:spPr>
          <a:xfrm>
            <a:off x="297711" y="1605517"/>
            <a:ext cx="7692780" cy="4210492"/>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a:extLst>
              <a:ext uri="{FF2B5EF4-FFF2-40B4-BE49-F238E27FC236}">
                <a16:creationId xmlns:a16="http://schemas.microsoft.com/office/drawing/2014/main" id="{8C4C9EC2-56C7-44EC-EB80-FA1BD168C8E0}"/>
              </a:ext>
            </a:extLst>
          </p:cNvPr>
          <p:cNvPicPr>
            <a:picLocks noChangeAspect="1"/>
          </p:cNvPicPr>
          <p:nvPr/>
        </p:nvPicPr>
        <p:blipFill>
          <a:blip r:embed="rId3"/>
          <a:stretch>
            <a:fillRect/>
          </a:stretch>
        </p:blipFill>
        <p:spPr>
          <a:xfrm>
            <a:off x="1318437" y="1476376"/>
            <a:ext cx="9349674" cy="5143686"/>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a:extLst>
              <a:ext uri="{FF2B5EF4-FFF2-40B4-BE49-F238E27FC236}">
                <a16:creationId xmlns:a16="http://schemas.microsoft.com/office/drawing/2014/main" id="{E936EE3F-82DF-2E4D-90BB-75562B5F0EB3}"/>
              </a:ext>
            </a:extLst>
          </p:cNvPr>
          <p:cNvPicPr>
            <a:picLocks noChangeAspect="1"/>
          </p:cNvPicPr>
          <p:nvPr/>
        </p:nvPicPr>
        <p:blipFill>
          <a:blip r:embed="rId3"/>
          <a:stretch>
            <a:fillRect/>
          </a:stretch>
        </p:blipFill>
        <p:spPr>
          <a:xfrm>
            <a:off x="770011" y="1438056"/>
            <a:ext cx="7316689" cy="4710442"/>
          </a:xfrm>
          <a:prstGeom prst="rect">
            <a:avLst/>
          </a:prstGeom>
        </p:spPr>
      </p:pic>
      <p:sp>
        <p:nvSpPr>
          <p:cNvPr id="7" name="TextBox 6">
            <a:extLst>
              <a:ext uri="{FF2B5EF4-FFF2-40B4-BE49-F238E27FC236}">
                <a16:creationId xmlns:a16="http://schemas.microsoft.com/office/drawing/2014/main" id="{A2C441DC-6441-BBE9-4405-28A0F3792C4D}"/>
              </a:ext>
            </a:extLst>
          </p:cNvPr>
          <p:cNvSpPr txBox="1"/>
          <p:nvPr/>
        </p:nvSpPr>
        <p:spPr>
          <a:xfrm>
            <a:off x="8527312" y="1756142"/>
            <a:ext cx="2930660" cy="1754326"/>
          </a:xfrm>
          <a:prstGeom prst="rect">
            <a:avLst/>
          </a:prstGeom>
          <a:noFill/>
        </p:spPr>
        <p:txBody>
          <a:bodyPr wrap="square" rtlCol="0">
            <a:spAutoFit/>
          </a:bodyPr>
          <a:lstStyle/>
          <a:p>
            <a:pPr algn="just"/>
            <a:r>
              <a:rPr lang="en-US" dirty="0"/>
              <a:t>Factors such as the distance from Earth, the complexity of the orbit, and the amount of debris in the orbit can all contribute to the success rate.</a:t>
            </a:r>
            <a:endParaRPr lang="en-IN" dirty="0"/>
          </a:p>
        </p:txBody>
      </p:sp>
    </p:spTree>
    <p:extLst>
      <p:ext uri="{BB962C8B-B14F-4D97-AF65-F5344CB8AC3E}">
        <p14:creationId xmlns:p14="http://schemas.microsoft.com/office/powerpoint/2010/main" val="800901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8" name="Picture 7">
            <a:extLst>
              <a:ext uri="{FF2B5EF4-FFF2-40B4-BE49-F238E27FC236}">
                <a16:creationId xmlns:a16="http://schemas.microsoft.com/office/drawing/2014/main" id="{8174A93B-B883-E2C9-AF81-C2BA8B58F22C}"/>
              </a:ext>
            </a:extLst>
          </p:cNvPr>
          <p:cNvPicPr>
            <a:picLocks noChangeAspect="1"/>
          </p:cNvPicPr>
          <p:nvPr/>
        </p:nvPicPr>
        <p:blipFill>
          <a:blip r:embed="rId3"/>
          <a:stretch>
            <a:fillRect/>
          </a:stretch>
        </p:blipFill>
        <p:spPr>
          <a:xfrm>
            <a:off x="1078356" y="1386012"/>
            <a:ext cx="8724864" cy="5168718"/>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F5791583-7187-E731-97D3-18D557ED53FE}"/>
              </a:ext>
            </a:extLst>
          </p:cNvPr>
          <p:cNvPicPr>
            <a:picLocks noChangeAspect="1"/>
          </p:cNvPicPr>
          <p:nvPr/>
        </p:nvPicPr>
        <p:blipFill>
          <a:blip r:embed="rId3"/>
          <a:stretch>
            <a:fillRect/>
          </a:stretch>
        </p:blipFill>
        <p:spPr>
          <a:xfrm>
            <a:off x="1701209" y="1416152"/>
            <a:ext cx="8074542" cy="5022747"/>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0ECDC20A-C507-8D62-43C0-73E59AC74388}"/>
              </a:ext>
            </a:extLst>
          </p:cNvPr>
          <p:cNvPicPr>
            <a:picLocks noChangeAspect="1"/>
          </p:cNvPicPr>
          <p:nvPr/>
        </p:nvPicPr>
        <p:blipFill>
          <a:blip r:embed="rId3"/>
          <a:stretch>
            <a:fillRect/>
          </a:stretch>
        </p:blipFill>
        <p:spPr>
          <a:xfrm>
            <a:off x="1656907" y="1452033"/>
            <a:ext cx="8878186" cy="5141371"/>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a:extLst>
              <a:ext uri="{FF2B5EF4-FFF2-40B4-BE49-F238E27FC236}">
                <a16:creationId xmlns:a16="http://schemas.microsoft.com/office/drawing/2014/main" id="{1696D1E4-93B5-9281-2BDE-CA2495AEC1D2}"/>
              </a:ext>
            </a:extLst>
          </p:cNvPr>
          <p:cNvPicPr>
            <a:picLocks noChangeAspect="1"/>
          </p:cNvPicPr>
          <p:nvPr/>
        </p:nvPicPr>
        <p:blipFill>
          <a:blip r:embed="rId3"/>
          <a:stretch>
            <a:fillRect/>
          </a:stretch>
        </p:blipFill>
        <p:spPr>
          <a:xfrm>
            <a:off x="1471759" y="1568712"/>
            <a:ext cx="6917329" cy="3975848"/>
          </a:xfrm>
          <a:prstGeom prst="rect">
            <a:avLst/>
          </a:prstGeom>
        </p:spPr>
      </p:pic>
      <p:sp>
        <p:nvSpPr>
          <p:cNvPr id="7" name="TextBox 6">
            <a:extLst>
              <a:ext uri="{FF2B5EF4-FFF2-40B4-BE49-F238E27FC236}">
                <a16:creationId xmlns:a16="http://schemas.microsoft.com/office/drawing/2014/main" id="{DE8615C6-ABA9-6E2D-F9BD-D1FB97EE79CF}"/>
              </a:ext>
            </a:extLst>
          </p:cNvPr>
          <p:cNvSpPr txBox="1"/>
          <p:nvPr/>
        </p:nvSpPr>
        <p:spPr>
          <a:xfrm>
            <a:off x="1357883" y="5764727"/>
            <a:ext cx="8030666" cy="923330"/>
          </a:xfrm>
          <a:prstGeom prst="rect">
            <a:avLst/>
          </a:prstGeom>
          <a:noFill/>
        </p:spPr>
        <p:txBody>
          <a:bodyPr wrap="square" rtlCol="0">
            <a:spAutoFit/>
          </a:bodyPr>
          <a:lstStyle/>
          <a:p>
            <a:r>
              <a:rPr lang="en-US" dirty="0"/>
              <a:t>The above query returned a list of unique launch sites present in the SPACEXTABLE.</a:t>
            </a:r>
          </a:p>
          <a:p>
            <a:endParaRPr lang="en-US" dirty="0"/>
          </a:p>
          <a:p>
            <a:endParaRPr lang="en-IN" dirty="0"/>
          </a:p>
        </p:txBody>
      </p:sp>
    </p:spTree>
    <p:extLst>
      <p:ext uri="{BB962C8B-B14F-4D97-AF65-F5344CB8AC3E}">
        <p14:creationId xmlns:p14="http://schemas.microsoft.com/office/powerpoint/2010/main" val="27278509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476771" y="1807536"/>
            <a:ext cx="3346634" cy="2105246"/>
          </a:xfrm>
          <a:prstGeom prst="rect">
            <a:avLst/>
          </a:prstGeom>
        </p:spPr>
        <p:txBody>
          <a:bodyPr>
            <a:noAutofit/>
          </a:bodyPr>
          <a:lstStyle/>
          <a:p>
            <a:pPr marL="0" indent="0" algn="just">
              <a:lnSpc>
                <a:spcPct val="100000"/>
              </a:lnSpc>
              <a:spcBef>
                <a:spcPts val="1400"/>
              </a:spcBef>
              <a:buNone/>
            </a:pPr>
            <a:r>
              <a:rPr lang="en-US" sz="1800" dirty="0">
                <a:solidFill>
                  <a:schemeClr val="accent3">
                    <a:lumMod val="25000"/>
                  </a:schemeClr>
                </a:solidFill>
                <a:latin typeface="Abadi" panose="020B0604020104020204" pitchFamily="34" charset="0"/>
              </a:rPr>
              <a:t>The provided SQL query is designed to retrieve the first 5 records from the SPACEXTABLE where the launch site begins with the string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A7AFB4CA-ED35-2020-FE2B-8D56ED57B50B}"/>
              </a:ext>
            </a:extLst>
          </p:cNvPr>
          <p:cNvPicPr>
            <a:picLocks noChangeAspect="1"/>
          </p:cNvPicPr>
          <p:nvPr/>
        </p:nvPicPr>
        <p:blipFill>
          <a:blip r:embed="rId3"/>
          <a:stretch>
            <a:fillRect/>
          </a:stretch>
        </p:blipFill>
        <p:spPr>
          <a:xfrm>
            <a:off x="770010" y="1531089"/>
            <a:ext cx="7500646" cy="4788262"/>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34028" y="5655269"/>
            <a:ext cx="11233568" cy="740608"/>
          </a:xfrm>
          <a:prstGeom prst="rect">
            <a:avLst/>
          </a:prstGeom>
        </p:spPr>
        <p:txBody>
          <a:bodyPr>
            <a:noAutofit/>
          </a:bodyPr>
          <a:lstStyle/>
          <a:p>
            <a:pPr marL="0" indent="0">
              <a:lnSpc>
                <a:spcPct val="100000"/>
              </a:lnSpc>
              <a:spcBef>
                <a:spcPts val="1400"/>
              </a:spcBef>
              <a:buNone/>
            </a:pPr>
            <a:r>
              <a:rPr lang="en-US" sz="1800" dirty="0"/>
              <a:t>The provided SQL query is designed to calculate the total payload mass carried by boosters launched by NASA (CRS).</a:t>
            </a:r>
            <a:endParaRPr lang="en-US" sz="18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6C9BF55C-55D4-AF0C-4D95-9224C07D09E5}"/>
              </a:ext>
            </a:extLst>
          </p:cNvPr>
          <p:cNvPicPr>
            <a:picLocks noChangeAspect="1"/>
          </p:cNvPicPr>
          <p:nvPr/>
        </p:nvPicPr>
        <p:blipFill>
          <a:blip r:embed="rId3"/>
          <a:stretch>
            <a:fillRect/>
          </a:stretch>
        </p:blipFill>
        <p:spPr>
          <a:xfrm>
            <a:off x="795337" y="1347787"/>
            <a:ext cx="10662635" cy="4083672"/>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4462500"/>
            <a:ext cx="10947069" cy="1172756"/>
          </a:xfrm>
          <a:prstGeom prst="rect">
            <a:avLst/>
          </a:prstGeom>
        </p:spPr>
        <p:txBody>
          <a:bodyPr>
            <a:normAutofit/>
          </a:bodyPr>
          <a:lstStyle/>
          <a:p>
            <a:pPr marL="0" indent="0">
              <a:lnSpc>
                <a:spcPct val="100000"/>
              </a:lnSpc>
              <a:spcBef>
                <a:spcPts val="1400"/>
              </a:spcBef>
              <a:buNone/>
            </a:pPr>
            <a:r>
              <a:rPr lang="en-US" sz="1800" dirty="0"/>
              <a:t>The provided SQL query is designed to calculate the average payload mass carried by the booster version "F9 v1.1".</a:t>
            </a:r>
            <a:endParaRPr lang="en-US" sz="18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8" name="Picture 7">
            <a:extLst>
              <a:ext uri="{FF2B5EF4-FFF2-40B4-BE49-F238E27FC236}">
                <a16:creationId xmlns:a16="http://schemas.microsoft.com/office/drawing/2014/main" id="{0154CE44-F0DE-25FE-63BB-3620C64BCEBE}"/>
              </a:ext>
            </a:extLst>
          </p:cNvPr>
          <p:cNvPicPr>
            <a:picLocks noChangeAspect="1"/>
          </p:cNvPicPr>
          <p:nvPr/>
        </p:nvPicPr>
        <p:blipFill>
          <a:blip r:embed="rId3"/>
          <a:stretch>
            <a:fillRect/>
          </a:stretch>
        </p:blipFill>
        <p:spPr>
          <a:xfrm>
            <a:off x="770011" y="1656098"/>
            <a:ext cx="10687962" cy="2419350"/>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403498"/>
            <a:ext cx="10515600" cy="4915852"/>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just"/>
            <a:r>
              <a:rPr lang="en-US" sz="2000" dirty="0">
                <a:solidFill>
                  <a:schemeClr val="tx1"/>
                </a:solidFill>
              </a:rPr>
              <a:t>This capstone project focuses on predicting the success of Falcon 9 first stage landings using data science and machine learning. SpaceX's launch services, priced at $62 million, are significantly lower than competitors, highlighting the importance of successful landings for cost efficiency.</a:t>
            </a:r>
          </a:p>
          <a:p>
            <a:pPr algn="just"/>
            <a:endParaRPr lang="en-US" sz="2000" dirty="0">
              <a:solidFill>
                <a:schemeClr val="tx1"/>
              </a:solidFill>
            </a:endParaRPr>
          </a:p>
          <a:p>
            <a:pPr algn="just"/>
            <a:r>
              <a:rPr lang="en-US" sz="2000" dirty="0">
                <a:solidFill>
                  <a:schemeClr val="tx1"/>
                </a:solidFill>
              </a:rPr>
              <a:t>Historical launch data is analyzed through preprocessing, exploratory data analysis (EDA), and predictive modeling using various algorithms, including Logistic Regression, SVM, Decision Trees, and KNN. Hyperparameter optimization is performed using </a:t>
            </a:r>
            <a:r>
              <a:rPr lang="en-US" sz="2000" dirty="0" err="1">
                <a:solidFill>
                  <a:schemeClr val="tx1"/>
                </a:solidFill>
              </a:rPr>
              <a:t>GridSearchCV</a:t>
            </a:r>
            <a:r>
              <a:rPr lang="en-US" sz="2000" dirty="0">
                <a:solidFill>
                  <a:schemeClr val="tx1"/>
                </a:solidFill>
              </a:rPr>
              <a:t> to identify the best-performing model.</a:t>
            </a:r>
          </a:p>
          <a:p>
            <a:pPr algn="just"/>
            <a:endParaRPr lang="en-US" sz="2000" dirty="0">
              <a:solidFill>
                <a:schemeClr val="tx1"/>
              </a:solidFill>
            </a:endParaRPr>
          </a:p>
          <a:p>
            <a:pPr algn="just"/>
            <a:r>
              <a:rPr lang="en-US" sz="2000" dirty="0">
                <a:solidFill>
                  <a:schemeClr val="tx1"/>
                </a:solidFill>
              </a:rPr>
              <a:t>The project culminates in a detailed report and interactive visualizations with Folium and Plotly Dash, providing insights for stakeholders and potential competitors. This work underscores the economic benefits of data-driven decision-making in the aerospace industry.</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4317254"/>
            <a:ext cx="10851375" cy="789984"/>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provided SQL query is designed to retrieve the </a:t>
            </a:r>
            <a:r>
              <a:rPr lang="en-US" sz="2200" dirty="0">
                <a:solidFill>
                  <a:schemeClr val="accent3">
                    <a:lumMod val="25000"/>
                  </a:schemeClr>
                </a:solidFill>
                <a:latin typeface="Abadi"/>
              </a:rPr>
              <a:t>first</a:t>
            </a:r>
            <a:r>
              <a:rPr lang="en-US" sz="2200" dirty="0">
                <a:solidFill>
                  <a:schemeClr val="accent3">
                    <a:lumMod val="25000"/>
                  </a:schemeClr>
                </a:solidFill>
                <a:latin typeface="Abadi" panose="020B0604020104020204" pitchFamily="34" charset="0"/>
              </a:rPr>
              <a:t> date of a successful ground pad landing from the SPACEXTABLE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D91C1192-837B-5F65-F7F8-5E924102FD5C}"/>
              </a:ext>
            </a:extLst>
          </p:cNvPr>
          <p:cNvPicPr>
            <a:picLocks noChangeAspect="1"/>
          </p:cNvPicPr>
          <p:nvPr/>
        </p:nvPicPr>
        <p:blipFill>
          <a:blip r:embed="rId3"/>
          <a:stretch>
            <a:fillRect/>
          </a:stretch>
        </p:blipFill>
        <p:spPr>
          <a:xfrm>
            <a:off x="678157" y="1583906"/>
            <a:ext cx="10943229" cy="2038350"/>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4962227"/>
            <a:ext cx="10651980" cy="1214735"/>
          </a:xfrm>
          <a:prstGeom prst="rect">
            <a:avLst/>
          </a:prstGeom>
        </p:spPr>
        <p:txBody>
          <a:bodyPr lIns="91440" tIns="45720" rIns="91440" bIns="45720" anchor="t">
            <a:normAutofit/>
          </a:bodyPr>
          <a:lstStyle/>
          <a:p>
            <a:pPr marL="0" indent="0" algn="just">
              <a:lnSpc>
                <a:spcPct val="100000"/>
              </a:lnSpc>
              <a:spcBef>
                <a:spcPts val="1400"/>
              </a:spcBef>
              <a:buNone/>
            </a:pPr>
            <a:r>
              <a:rPr lang="en-US" sz="2200" dirty="0">
                <a:solidFill>
                  <a:schemeClr val="accent3">
                    <a:lumMod val="25000"/>
                  </a:schemeClr>
                </a:solidFill>
                <a:latin typeface="Abadi"/>
              </a:rPr>
              <a:t>The provided SQL query is designed to retrieve the names of the boosters that have successfully landed on a drone ship and carried a payload mass greater than 4000 kilograms but less than 6000 kilograms.</a:t>
            </a: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47A9B66D-27D5-B29A-AFF8-B879E0EA35AA}"/>
              </a:ext>
            </a:extLst>
          </p:cNvPr>
          <p:cNvPicPr>
            <a:picLocks noChangeAspect="1"/>
          </p:cNvPicPr>
          <p:nvPr/>
        </p:nvPicPr>
        <p:blipFill>
          <a:blip r:embed="rId3"/>
          <a:stretch>
            <a:fillRect/>
          </a:stretch>
        </p:blipFill>
        <p:spPr>
          <a:xfrm>
            <a:off x="771524" y="1491438"/>
            <a:ext cx="10650466" cy="3067050"/>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76335" y="4980412"/>
            <a:ext cx="10409276" cy="1122676"/>
          </a:xfrm>
          <a:prstGeom prst="rect">
            <a:avLst/>
          </a:prstGeom>
        </p:spPr>
        <p:txBody>
          <a:bodyPr>
            <a:normAutofit/>
          </a:bodyPr>
          <a:lstStyle/>
          <a:p>
            <a:pPr marL="0" indent="0" algn="just">
              <a:lnSpc>
                <a:spcPct val="100000"/>
              </a:lnSpc>
              <a:spcBef>
                <a:spcPts val="1400"/>
              </a:spcBef>
              <a:buNone/>
            </a:pPr>
            <a:r>
              <a:rPr lang="en-US" sz="2200" dirty="0">
                <a:solidFill>
                  <a:schemeClr val="accent3">
                    <a:lumMod val="25000"/>
                  </a:schemeClr>
                </a:solidFill>
                <a:latin typeface="Abadi" panose="020B0604020104020204" pitchFamily="34" charset="0"/>
              </a:rPr>
              <a:t>The provided SQL query is designed to count the number of occurrences of each unique mission outcome in the SPACEXTABLE.</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EAE1842A-BAAA-7A36-E17A-485E23208A76}"/>
              </a:ext>
            </a:extLst>
          </p:cNvPr>
          <p:cNvPicPr>
            <a:picLocks noChangeAspect="1"/>
          </p:cNvPicPr>
          <p:nvPr/>
        </p:nvPicPr>
        <p:blipFill>
          <a:blip r:embed="rId3"/>
          <a:stretch>
            <a:fillRect/>
          </a:stretch>
        </p:blipFill>
        <p:spPr>
          <a:xfrm>
            <a:off x="1648616" y="1429093"/>
            <a:ext cx="8201025" cy="3209925"/>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9278298" y="6400413"/>
            <a:ext cx="2743200" cy="401638"/>
          </a:xfrm>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63056" y="5862098"/>
            <a:ext cx="10622554" cy="889576"/>
          </a:xfrm>
          <a:prstGeom prst="rect">
            <a:avLst/>
          </a:prstGeom>
        </p:spPr>
        <p:txBody>
          <a:bodyPr>
            <a:normAutofit/>
          </a:bodyPr>
          <a:lstStyle/>
          <a:p>
            <a:pPr marL="0" indent="0" algn="just">
              <a:lnSpc>
                <a:spcPct val="100000"/>
              </a:lnSpc>
              <a:spcBef>
                <a:spcPts val="1400"/>
              </a:spcBef>
              <a:buNone/>
            </a:pPr>
            <a:r>
              <a:rPr lang="en-US" sz="2200" dirty="0">
                <a:solidFill>
                  <a:schemeClr val="accent3">
                    <a:lumMod val="25000"/>
                  </a:schemeClr>
                </a:solidFill>
                <a:latin typeface="Abadi" panose="020B0604020104020204" pitchFamily="34" charset="0"/>
              </a:rPr>
              <a:t>The provided SQL query is designed to retrieve the names of the booster versions that have carried the maximum payload mass.</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6484AD3D-D2CD-DD59-02C9-AA5F81DDB6E7}"/>
              </a:ext>
            </a:extLst>
          </p:cNvPr>
          <p:cNvPicPr>
            <a:picLocks noChangeAspect="1"/>
          </p:cNvPicPr>
          <p:nvPr/>
        </p:nvPicPr>
        <p:blipFill>
          <a:blip r:embed="rId3"/>
          <a:stretch>
            <a:fillRect/>
          </a:stretch>
        </p:blipFill>
        <p:spPr>
          <a:xfrm>
            <a:off x="663055" y="1294005"/>
            <a:ext cx="10622555" cy="4525261"/>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34</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172511" y="1833514"/>
            <a:ext cx="3682791" cy="3190971"/>
          </a:xfrm>
          <a:prstGeom prst="rect">
            <a:avLst/>
          </a:prstGeom>
        </p:spPr>
        <p:txBody>
          <a:bodyPr lIns="91440" tIns="45720" rIns="91440" bIns="45720" anchor="t">
            <a:noAutofit/>
          </a:bodyPr>
          <a:lstStyle/>
          <a:p>
            <a:pPr marL="0" indent="0" algn="just">
              <a:lnSpc>
                <a:spcPct val="100000"/>
              </a:lnSpc>
              <a:spcBef>
                <a:spcPts val="1400"/>
              </a:spcBef>
              <a:buNone/>
            </a:pPr>
            <a:r>
              <a:rPr lang="en-US" sz="1800" dirty="0">
                <a:solidFill>
                  <a:schemeClr val="accent3">
                    <a:lumMod val="25000"/>
                  </a:schemeClr>
                </a:solidFill>
                <a:latin typeface="Abadi"/>
              </a:rPr>
              <a:t>The provided SQL query is designed to retrieve records from the SPACEXTABLE for the year 2015 that meet the following criteria:</a:t>
            </a:r>
          </a:p>
          <a:p>
            <a:pPr algn="just">
              <a:lnSpc>
                <a:spcPct val="100000"/>
              </a:lnSpc>
              <a:spcBef>
                <a:spcPts val="1400"/>
              </a:spcBef>
            </a:pPr>
            <a:r>
              <a:rPr lang="en-US" sz="1800" dirty="0">
                <a:solidFill>
                  <a:schemeClr val="accent3">
                    <a:lumMod val="25000"/>
                  </a:schemeClr>
                </a:solidFill>
                <a:latin typeface="Abadi"/>
              </a:rPr>
              <a:t>Landing Outcome: The landing outcome must be "Failure (drone ship)".</a:t>
            </a:r>
          </a:p>
          <a:p>
            <a:pPr algn="just">
              <a:lnSpc>
                <a:spcPct val="100000"/>
              </a:lnSpc>
              <a:spcBef>
                <a:spcPts val="1400"/>
              </a:spcBef>
            </a:pPr>
            <a:r>
              <a:rPr lang="en-US" sz="1800" dirty="0">
                <a:solidFill>
                  <a:schemeClr val="accent3">
                    <a:lumMod val="25000"/>
                  </a:schemeClr>
                </a:solidFill>
                <a:latin typeface="Abadi"/>
              </a:rPr>
              <a:t>Month: The month must be one of the months in the year 2015.</a:t>
            </a: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1376781E-2F97-8511-0CA0-6353A28C0ED2}"/>
              </a:ext>
            </a:extLst>
          </p:cNvPr>
          <p:cNvPicPr>
            <a:picLocks noChangeAspect="1"/>
          </p:cNvPicPr>
          <p:nvPr/>
        </p:nvPicPr>
        <p:blipFill>
          <a:blip r:embed="rId3"/>
          <a:stretch>
            <a:fillRect/>
          </a:stretch>
        </p:blipFill>
        <p:spPr>
          <a:xfrm>
            <a:off x="638336" y="1285609"/>
            <a:ext cx="7456192" cy="5285312"/>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35</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9037673" y="1408002"/>
            <a:ext cx="2987749" cy="2129687"/>
          </a:xfrm>
          <a:prstGeom prst="rect">
            <a:avLst/>
          </a:prstGeom>
        </p:spPr>
        <p:txBody>
          <a:bodyPr lIns="91440" tIns="45720" rIns="91440" bIns="45720" anchor="t"/>
          <a:lstStyle/>
          <a:p>
            <a:pPr marL="0" indent="0" algn="just">
              <a:lnSpc>
                <a:spcPct val="100000"/>
              </a:lnSpc>
              <a:spcBef>
                <a:spcPts val="1400"/>
              </a:spcBef>
              <a:buNone/>
            </a:pPr>
            <a:r>
              <a:rPr lang="en-US" sz="1800" dirty="0">
                <a:solidFill>
                  <a:schemeClr val="accent3">
                    <a:lumMod val="25000"/>
                  </a:schemeClr>
                </a:solidFill>
                <a:latin typeface="Abadi"/>
              </a:rPr>
              <a:t>The provided SQL query is designed to count the number of occurrences of each unique landing outcome between the dates 2010-06-04 and 2017-03-20, and then rank them in descending order.</a:t>
            </a:r>
            <a:endParaRPr lang="en-US" sz="18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AE3E9AA2-83FD-27C0-3652-D50220DB97F6}"/>
              </a:ext>
            </a:extLst>
          </p:cNvPr>
          <p:cNvPicPr>
            <a:picLocks noChangeAspect="1"/>
          </p:cNvPicPr>
          <p:nvPr/>
        </p:nvPicPr>
        <p:blipFill>
          <a:blip r:embed="rId3"/>
          <a:stretch>
            <a:fillRect/>
          </a:stretch>
        </p:blipFill>
        <p:spPr>
          <a:xfrm>
            <a:off x="521890" y="1408002"/>
            <a:ext cx="8377560" cy="5019209"/>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918866" y="5047290"/>
            <a:ext cx="9745589" cy="673026"/>
          </a:xfrm>
          <a:prstGeom prst="rect">
            <a:avLst/>
          </a:prstGeom>
        </p:spPr>
        <p:txBody>
          <a:bodyPr lIns="91440" tIns="45720" rIns="91440" bIns="45720" anchor="t">
            <a:normAutofit/>
          </a:bodyPr>
          <a:lstStyle/>
          <a:p>
            <a:pPr marL="0" indent="0">
              <a:buNone/>
            </a:pPr>
            <a:r>
              <a:rPr lang="en-US" sz="1800" dirty="0">
                <a:latin typeface="Consolas" panose="020B0609020204030204" pitchFamily="49" charset="0"/>
              </a:rPr>
              <a:t>Observed that a</a:t>
            </a:r>
            <a:r>
              <a:rPr lang="en-US" sz="1800" b="0" dirty="0">
                <a:effectLst/>
                <a:latin typeface="Consolas" panose="020B0609020204030204" pitchFamily="49" charset="0"/>
              </a:rPr>
              <a:t>ll launch sites in very close proximity to the coast</a:t>
            </a:r>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sites on map</a:t>
            </a:r>
          </a:p>
        </p:txBody>
      </p:sp>
      <p:pic>
        <p:nvPicPr>
          <p:cNvPr id="6" name="Picture 5">
            <a:extLst>
              <a:ext uri="{FF2B5EF4-FFF2-40B4-BE49-F238E27FC236}">
                <a16:creationId xmlns:a16="http://schemas.microsoft.com/office/drawing/2014/main" id="{D69FC72C-42B8-9E1B-3D29-8EAFC8C2196D}"/>
              </a:ext>
            </a:extLst>
          </p:cNvPr>
          <p:cNvPicPr>
            <a:picLocks noChangeAspect="1"/>
          </p:cNvPicPr>
          <p:nvPr/>
        </p:nvPicPr>
        <p:blipFill>
          <a:blip r:embed="rId3"/>
          <a:stretch>
            <a:fillRect/>
          </a:stretch>
        </p:blipFill>
        <p:spPr>
          <a:xfrm>
            <a:off x="770011" y="1470008"/>
            <a:ext cx="5666454" cy="3194972"/>
          </a:xfrm>
          <a:prstGeom prst="rect">
            <a:avLst/>
          </a:prstGeom>
        </p:spPr>
      </p:pic>
      <p:pic>
        <p:nvPicPr>
          <p:cNvPr id="8" name="Picture 7">
            <a:extLst>
              <a:ext uri="{FF2B5EF4-FFF2-40B4-BE49-F238E27FC236}">
                <a16:creationId xmlns:a16="http://schemas.microsoft.com/office/drawing/2014/main" id="{F44BA353-2A0B-FA4A-B01E-9ADA2A720D8B}"/>
              </a:ext>
            </a:extLst>
          </p:cNvPr>
          <p:cNvPicPr>
            <a:picLocks noChangeAspect="1"/>
          </p:cNvPicPr>
          <p:nvPr/>
        </p:nvPicPr>
        <p:blipFill>
          <a:blip r:embed="rId4"/>
          <a:stretch>
            <a:fillRect/>
          </a:stretch>
        </p:blipFill>
        <p:spPr>
          <a:xfrm>
            <a:off x="6540379" y="1470008"/>
            <a:ext cx="2561091" cy="3194972"/>
          </a:xfrm>
          <a:prstGeom prst="rect">
            <a:avLst/>
          </a:prstGeom>
        </p:spPr>
      </p:pic>
      <p:pic>
        <p:nvPicPr>
          <p:cNvPr id="10" name="Picture 9">
            <a:extLst>
              <a:ext uri="{FF2B5EF4-FFF2-40B4-BE49-F238E27FC236}">
                <a16:creationId xmlns:a16="http://schemas.microsoft.com/office/drawing/2014/main" id="{9E8B4CE1-4101-4E64-0300-2A5FE1826DDF}"/>
              </a:ext>
            </a:extLst>
          </p:cNvPr>
          <p:cNvPicPr>
            <a:picLocks noChangeAspect="1"/>
          </p:cNvPicPr>
          <p:nvPr/>
        </p:nvPicPr>
        <p:blipFill>
          <a:blip r:embed="rId5"/>
          <a:stretch>
            <a:fillRect/>
          </a:stretch>
        </p:blipFill>
        <p:spPr>
          <a:xfrm>
            <a:off x="9194488" y="1470008"/>
            <a:ext cx="2078646" cy="3194972"/>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9448800" y="6427211"/>
            <a:ext cx="2743200" cy="401638"/>
          </a:xfrm>
        </p:spPr>
        <p:txBody>
          <a:bodyPr/>
          <a:lstStyle/>
          <a:p>
            <a:fld id="{5075537C-CA84-1446-933C-8E9D027F9201}" type="slidenum">
              <a:rPr lang="en-US" smtClean="0"/>
              <a:t>38</a:t>
            </a:fld>
            <a:endParaRPr lang="en-US" dirty="0"/>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5698187"/>
            <a:ext cx="10755682" cy="729024"/>
          </a:xfrm>
          <a:prstGeom prst="rect">
            <a:avLst/>
          </a:prstGeom>
        </p:spPr>
        <p:txBody>
          <a:bodyPr lIns="91440" tIns="45720" rIns="91440" bIns="45720" anchor="t">
            <a:normAutofit fontScale="92500"/>
          </a:bodyPr>
          <a:lstStyle/>
          <a:p>
            <a:pPr marL="0" indent="0" algn="just">
              <a:lnSpc>
                <a:spcPct val="100000"/>
              </a:lnSpc>
              <a:spcBef>
                <a:spcPts val="1400"/>
              </a:spcBef>
              <a:buNone/>
            </a:pPr>
            <a:r>
              <a:rPr lang="en-US" sz="2200" dirty="0">
                <a:solidFill>
                  <a:schemeClr val="accent3">
                    <a:lumMod val="25000"/>
                  </a:schemeClr>
                </a:solidFill>
                <a:latin typeface="Abadi"/>
              </a:rPr>
              <a:t>Added a marker cluster to a Folium map and then iterated through the </a:t>
            </a:r>
            <a:r>
              <a:rPr lang="en-US" sz="2200" dirty="0" err="1">
                <a:solidFill>
                  <a:schemeClr val="accent3">
                    <a:lumMod val="25000"/>
                  </a:schemeClr>
                </a:solidFill>
                <a:latin typeface="Abadi"/>
              </a:rPr>
              <a:t>DataFrame</a:t>
            </a:r>
            <a:r>
              <a:rPr lang="en-US" sz="2200" dirty="0">
                <a:solidFill>
                  <a:schemeClr val="accent3">
                    <a:lumMod val="25000"/>
                  </a:schemeClr>
                </a:solidFill>
                <a:latin typeface="Abadi"/>
              </a:rPr>
              <a:t> to create individual markers based on latitude and longitude coordinates and color information</a:t>
            </a:r>
            <a:endParaRPr lang="en-US" dirty="0">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700" dirty="0">
                <a:solidFill>
                  <a:srgbClr val="0B49CB"/>
                </a:solidFill>
                <a:latin typeface="Abadi"/>
              </a:rPr>
              <a:t>Success/Failed launches on the map</a:t>
            </a:r>
          </a:p>
        </p:txBody>
      </p:sp>
      <p:pic>
        <p:nvPicPr>
          <p:cNvPr id="4" name="Picture 3">
            <a:extLst>
              <a:ext uri="{FF2B5EF4-FFF2-40B4-BE49-F238E27FC236}">
                <a16:creationId xmlns:a16="http://schemas.microsoft.com/office/drawing/2014/main" id="{3EDFDD2F-178A-FF58-36B6-A08509E7585C}"/>
              </a:ext>
            </a:extLst>
          </p:cNvPr>
          <p:cNvPicPr>
            <a:picLocks noChangeAspect="1"/>
          </p:cNvPicPr>
          <p:nvPr/>
        </p:nvPicPr>
        <p:blipFill>
          <a:blip r:embed="rId3"/>
          <a:stretch>
            <a:fillRect/>
          </a:stretch>
        </p:blipFill>
        <p:spPr>
          <a:xfrm>
            <a:off x="770011" y="1452546"/>
            <a:ext cx="7082314" cy="3927528"/>
          </a:xfrm>
          <a:prstGeom prst="rect">
            <a:avLst/>
          </a:prstGeom>
        </p:spPr>
      </p:pic>
      <p:pic>
        <p:nvPicPr>
          <p:cNvPr id="7" name="Picture 6">
            <a:extLst>
              <a:ext uri="{FF2B5EF4-FFF2-40B4-BE49-F238E27FC236}">
                <a16:creationId xmlns:a16="http://schemas.microsoft.com/office/drawing/2014/main" id="{6D5EF47D-293D-FA4C-BFED-26399AE2B853}"/>
              </a:ext>
            </a:extLst>
          </p:cNvPr>
          <p:cNvPicPr>
            <a:picLocks noChangeAspect="1"/>
          </p:cNvPicPr>
          <p:nvPr/>
        </p:nvPicPr>
        <p:blipFill>
          <a:blip r:embed="rId4"/>
          <a:stretch>
            <a:fillRect/>
          </a:stretch>
        </p:blipFill>
        <p:spPr>
          <a:xfrm>
            <a:off x="7952485" y="1452546"/>
            <a:ext cx="3333126" cy="3927528"/>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8" y="5677343"/>
            <a:ext cx="11004316" cy="549049"/>
          </a:xfrm>
          <a:prstGeom prst="rect">
            <a:avLst/>
          </a:prstGeom>
        </p:spPr>
        <p:txBody>
          <a:bodyPr lIns="91440" tIns="45720" rIns="91440" bIns="45720" anchor="t">
            <a:noAutofit/>
          </a:bodyPr>
          <a:lstStyle/>
          <a:p>
            <a:pPr marL="0" indent="0">
              <a:lnSpc>
                <a:spcPct val="100000"/>
              </a:lnSpc>
              <a:spcBef>
                <a:spcPts val="1400"/>
              </a:spcBef>
              <a:buNone/>
            </a:pPr>
            <a:r>
              <a:rPr lang="en-US" sz="1800" dirty="0">
                <a:solidFill>
                  <a:schemeClr val="accent3">
                    <a:lumMod val="25000"/>
                  </a:schemeClr>
                </a:solidFill>
                <a:latin typeface="Abadi"/>
              </a:rPr>
              <a:t>Drawn a line on a map between two coordinates: a launch site and a coastline point using </a:t>
            </a:r>
            <a:r>
              <a:rPr lang="en-US" sz="1800" dirty="0" err="1">
                <a:solidFill>
                  <a:schemeClr val="accent3">
                    <a:lumMod val="25000"/>
                  </a:schemeClr>
                </a:solidFill>
                <a:latin typeface="Abadi"/>
              </a:rPr>
              <a:t>PolyLine</a:t>
            </a:r>
            <a:r>
              <a:rPr lang="en-US" sz="1800" dirty="0">
                <a:solidFill>
                  <a:schemeClr val="accent3">
                    <a:lumMod val="25000"/>
                  </a:schemeClr>
                </a:solidFill>
                <a:latin typeface="Abadi"/>
              </a:rPr>
              <a:t> object.</a:t>
            </a:r>
            <a:endParaRPr lang="en-US" sz="18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400" dirty="0">
                <a:solidFill>
                  <a:srgbClr val="0B49CB"/>
                </a:solidFill>
                <a:latin typeface="Abadi"/>
              </a:rPr>
              <a:t>Distances between launch site to its proximities</a:t>
            </a:r>
          </a:p>
        </p:txBody>
      </p:sp>
      <p:pic>
        <p:nvPicPr>
          <p:cNvPr id="4" name="Picture 3">
            <a:extLst>
              <a:ext uri="{FF2B5EF4-FFF2-40B4-BE49-F238E27FC236}">
                <a16:creationId xmlns:a16="http://schemas.microsoft.com/office/drawing/2014/main" id="{57119041-FE87-D75C-7190-765408660403}"/>
              </a:ext>
            </a:extLst>
          </p:cNvPr>
          <p:cNvPicPr>
            <a:picLocks noChangeAspect="1"/>
          </p:cNvPicPr>
          <p:nvPr/>
        </p:nvPicPr>
        <p:blipFill>
          <a:blip r:embed="rId3"/>
          <a:stretch>
            <a:fillRect/>
          </a:stretch>
        </p:blipFill>
        <p:spPr>
          <a:xfrm>
            <a:off x="770010" y="1543821"/>
            <a:ext cx="10515601" cy="3770358"/>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6" y="1456660"/>
            <a:ext cx="10399485" cy="45689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just"/>
            <a:r>
              <a:rPr lang="en-US" sz="2000" dirty="0">
                <a:solidFill>
                  <a:schemeClr val="tx1"/>
                </a:solidFill>
              </a:rPr>
              <a:t>In this capstone project, the prediction of the success of the Falcon 9 first stage landing is undertaken using data science techniques and machine learning algorithms. With SpaceX's Falcon 9 rocket launch services priced at $62 million—significantly lower than competitors—predicting landing outcomes is aimed at enhancing operational efficiency and informing pricing strategies. </a:t>
            </a:r>
          </a:p>
          <a:p>
            <a:pPr algn="just"/>
            <a:endParaRPr lang="en-US" sz="2000" dirty="0">
              <a:solidFill>
                <a:schemeClr val="tx1"/>
              </a:solidFill>
            </a:endParaRPr>
          </a:p>
          <a:p>
            <a:pPr algn="just"/>
            <a:r>
              <a:rPr lang="en-US" sz="2000" dirty="0">
                <a:solidFill>
                  <a:schemeClr val="tx1"/>
                </a:solidFill>
              </a:rPr>
              <a:t>Historical launch data is leveraged to analyze various features that influence landing success, employing preprocessing, exploratory data analysis (EDA), and predictive modeling.</a:t>
            </a:r>
          </a:p>
          <a:p>
            <a:pPr algn="just"/>
            <a:endParaRPr lang="en-US" sz="2000" dirty="0">
              <a:solidFill>
                <a:schemeClr val="tx1"/>
              </a:solidFill>
            </a:endParaRPr>
          </a:p>
          <a:p>
            <a:pPr algn="just"/>
            <a:r>
              <a:rPr lang="en-US" sz="2000" dirty="0">
                <a:solidFill>
                  <a:schemeClr val="tx1"/>
                </a:solidFill>
              </a:rPr>
              <a:t>The approach involves data collection from SpaceX's launch records, followed by rigorous data wrangling to prepare the dataset for analysis. Multiple machine learning algorithms, including Logistic Regression, Support Vector Machine (SVM), Decision Trees, and K-Nearest Neighbors (KNN), are utilized to identify the best-performing model. Through techniques such as </a:t>
            </a:r>
            <a:r>
              <a:rPr lang="en-US" sz="2000" dirty="0" err="1">
                <a:solidFill>
                  <a:schemeClr val="tx1"/>
                </a:solidFill>
              </a:rPr>
              <a:t>GridSearchCV</a:t>
            </a:r>
            <a:r>
              <a:rPr lang="en-US" sz="2000" dirty="0">
                <a:solidFill>
                  <a:schemeClr val="tx1"/>
                </a:solidFill>
              </a:rPr>
              <a:t>, hyperparameters are optimized and model accuracy is validated.</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9069572" y="1661804"/>
            <a:ext cx="2562447" cy="2952725"/>
          </a:xfrm>
          <a:prstGeom prst="rect">
            <a:avLst/>
          </a:prstGeom>
        </p:spPr>
        <p:txBody>
          <a:bodyPr lIns="91440" tIns="45720" rIns="91440" bIns="45720" anchor="t">
            <a:noAutofit/>
          </a:bodyPr>
          <a:lstStyle/>
          <a:p>
            <a:pPr marL="0" indent="0">
              <a:lnSpc>
                <a:spcPct val="100000"/>
              </a:lnSpc>
              <a:spcBef>
                <a:spcPts val="1400"/>
              </a:spcBef>
              <a:buNone/>
            </a:pPr>
            <a:r>
              <a:rPr lang="en-US" sz="1800" dirty="0">
                <a:solidFill>
                  <a:schemeClr val="accent3">
                    <a:lumMod val="25000"/>
                  </a:schemeClr>
                </a:solidFill>
                <a:latin typeface="Abadi"/>
              </a:rPr>
              <a:t>This dashboard application contains input components such as a dropdown list and a range slider to</a:t>
            </a:r>
            <a:br>
              <a:rPr lang="en-US" sz="1800" dirty="0">
                <a:solidFill>
                  <a:schemeClr val="accent3">
                    <a:lumMod val="25000"/>
                  </a:schemeClr>
                </a:solidFill>
                <a:latin typeface="Abadi"/>
              </a:rPr>
            </a:br>
            <a:r>
              <a:rPr lang="en-US" sz="1800" dirty="0">
                <a:solidFill>
                  <a:schemeClr val="accent3">
                    <a:lumMod val="25000"/>
                  </a:schemeClr>
                </a:solidFill>
                <a:latin typeface="Abadi"/>
              </a:rPr>
              <a:t>interact with a pie chart and a scatter point chart</a:t>
            </a: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IN" sz="3400" dirty="0">
                <a:solidFill>
                  <a:srgbClr val="0B49CB"/>
                </a:solidFill>
                <a:latin typeface="Abadi"/>
              </a:rPr>
              <a:t>SpaceX launch Dashboard</a:t>
            </a:r>
            <a:endParaRPr lang="en-US" sz="3400" dirty="0">
              <a:solidFill>
                <a:srgbClr val="0B49CB"/>
              </a:solidFill>
              <a:latin typeface="Abadi"/>
            </a:endParaRPr>
          </a:p>
        </p:txBody>
      </p:sp>
      <p:pic>
        <p:nvPicPr>
          <p:cNvPr id="4" name="Picture 3">
            <a:extLst>
              <a:ext uri="{FF2B5EF4-FFF2-40B4-BE49-F238E27FC236}">
                <a16:creationId xmlns:a16="http://schemas.microsoft.com/office/drawing/2014/main" id="{4AE8935A-FA93-10C4-C2D5-1EBB7418669A}"/>
              </a:ext>
            </a:extLst>
          </p:cNvPr>
          <p:cNvPicPr>
            <a:picLocks noChangeAspect="1"/>
          </p:cNvPicPr>
          <p:nvPr/>
        </p:nvPicPr>
        <p:blipFill>
          <a:blip r:embed="rId3"/>
          <a:stretch>
            <a:fillRect/>
          </a:stretch>
        </p:blipFill>
        <p:spPr>
          <a:xfrm>
            <a:off x="309761" y="1424763"/>
            <a:ext cx="8642853" cy="5002448"/>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9250866" y="1562987"/>
            <a:ext cx="2743200" cy="1531410"/>
          </a:xfrm>
          <a:prstGeom prst="rect">
            <a:avLst/>
          </a:prstGeom>
        </p:spPr>
        <p:txBody>
          <a:bodyPr lIns="91440" tIns="45720" rIns="91440" bIns="45720" anchor="t">
            <a:normAutofit fontScale="85000" lnSpcReduction="10000"/>
          </a:bodyPr>
          <a:lstStyle/>
          <a:p>
            <a:pPr>
              <a:lnSpc>
                <a:spcPct val="100000"/>
              </a:lnSpc>
              <a:spcBef>
                <a:spcPts val="1400"/>
              </a:spcBef>
            </a:pPr>
            <a:endParaRPr lang="en-US" sz="2200" dirty="0">
              <a:solidFill>
                <a:schemeClr val="accent3">
                  <a:lumMod val="25000"/>
                </a:schemeClr>
              </a:solidFill>
              <a:latin typeface="Abadi"/>
            </a:endParaRPr>
          </a:p>
          <a:p>
            <a:pPr marL="0" indent="0">
              <a:buNone/>
            </a:pPr>
            <a:r>
              <a:rPr lang="en-US" dirty="0" err="1"/>
              <a:t>PieChart</a:t>
            </a:r>
            <a:r>
              <a:rPr lang="en-US" dirty="0"/>
              <a:t> shows the total successful launch of all sites</a:t>
            </a:r>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SpaceX Launch Records Dashboard</a:t>
            </a:r>
          </a:p>
        </p:txBody>
      </p:sp>
      <p:pic>
        <p:nvPicPr>
          <p:cNvPr id="4" name="Picture 3">
            <a:extLst>
              <a:ext uri="{FF2B5EF4-FFF2-40B4-BE49-F238E27FC236}">
                <a16:creationId xmlns:a16="http://schemas.microsoft.com/office/drawing/2014/main" id="{97FD12E1-B47A-5661-5350-24032D574098}"/>
              </a:ext>
            </a:extLst>
          </p:cNvPr>
          <p:cNvPicPr>
            <a:picLocks noChangeAspect="1"/>
          </p:cNvPicPr>
          <p:nvPr/>
        </p:nvPicPr>
        <p:blipFill>
          <a:blip r:embed="rId3"/>
          <a:stretch>
            <a:fillRect/>
          </a:stretch>
        </p:blipFill>
        <p:spPr>
          <a:xfrm>
            <a:off x="338568" y="1334572"/>
            <a:ext cx="8752269" cy="4811047"/>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8901144" y="1825625"/>
            <a:ext cx="3087369" cy="2948394"/>
          </a:xfrm>
          <a:prstGeom prst="rect">
            <a:avLst/>
          </a:prstGeom>
        </p:spPr>
        <p:txBody>
          <a:bodyPr lIns="91440" tIns="45720" rIns="91440" bIns="45720" anchor="t">
            <a:normAutofit/>
          </a:bodyPr>
          <a:lstStyle/>
          <a:p>
            <a:pPr>
              <a:lnSpc>
                <a:spcPct val="100000"/>
              </a:lnSpc>
              <a:spcBef>
                <a:spcPts val="1400"/>
              </a:spcBef>
            </a:pPr>
            <a:r>
              <a:rPr lang="en-US" sz="1800" b="1" dirty="0"/>
              <a:t>CCAFS LC-40</a:t>
            </a:r>
            <a:r>
              <a:rPr lang="en-US" sz="1800" dirty="0"/>
              <a:t> has the most successful launches</a:t>
            </a:r>
          </a:p>
          <a:p>
            <a:pPr>
              <a:lnSpc>
                <a:spcPct val="100000"/>
              </a:lnSpc>
              <a:spcBef>
                <a:spcPts val="1400"/>
              </a:spcBef>
            </a:pPr>
            <a:r>
              <a:rPr lang="en-US" sz="1800" dirty="0"/>
              <a:t>The payload range between </a:t>
            </a:r>
            <a:r>
              <a:rPr lang="en-US" sz="1800" b="1" dirty="0"/>
              <a:t>3000 kg and 4000 kg</a:t>
            </a:r>
            <a:r>
              <a:rPr lang="en-US" sz="1800" dirty="0"/>
              <a:t> appears to have the highest success rate.</a:t>
            </a:r>
          </a:p>
          <a:p>
            <a:pPr marL="0" indent="0">
              <a:lnSpc>
                <a:spcPct val="100000"/>
              </a:lnSpc>
              <a:spcBef>
                <a:spcPts val="1400"/>
              </a:spcBef>
              <a:buNone/>
            </a:pPr>
            <a:endParaRPr lang="en-US" sz="1200" dirty="0"/>
          </a:p>
          <a:p>
            <a:pPr marL="0" indent="0">
              <a:lnSpc>
                <a:spcPct val="100000"/>
              </a:lnSpc>
              <a:spcBef>
                <a:spcPts val="1400"/>
              </a:spcBef>
              <a:buNone/>
            </a:pPr>
            <a:endParaRPr lang="en-US" sz="18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err="1">
                <a:solidFill>
                  <a:srgbClr val="0B49CB"/>
                </a:solidFill>
                <a:latin typeface="Abadi"/>
              </a:rPr>
              <a:t>PayLoad</a:t>
            </a:r>
            <a:r>
              <a:rPr lang="en-US" dirty="0">
                <a:solidFill>
                  <a:srgbClr val="0B49CB"/>
                </a:solidFill>
                <a:latin typeface="Abadi"/>
              </a:rPr>
              <a:t> Vs Launch Success </a:t>
            </a:r>
          </a:p>
        </p:txBody>
      </p:sp>
      <p:pic>
        <p:nvPicPr>
          <p:cNvPr id="4" name="Picture 3">
            <a:extLst>
              <a:ext uri="{FF2B5EF4-FFF2-40B4-BE49-F238E27FC236}">
                <a16:creationId xmlns:a16="http://schemas.microsoft.com/office/drawing/2014/main" id="{6F923E46-C80F-C32C-D14F-C7AB166FE9D0}"/>
              </a:ext>
            </a:extLst>
          </p:cNvPr>
          <p:cNvPicPr>
            <a:picLocks noChangeAspect="1"/>
          </p:cNvPicPr>
          <p:nvPr/>
        </p:nvPicPr>
        <p:blipFill>
          <a:blip r:embed="rId3"/>
          <a:stretch>
            <a:fillRect/>
          </a:stretch>
        </p:blipFill>
        <p:spPr>
          <a:xfrm>
            <a:off x="284149" y="1603756"/>
            <a:ext cx="8578391" cy="4276049"/>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8910084" y="2090879"/>
            <a:ext cx="2547888" cy="3811588"/>
          </a:xfrm>
          <a:prstGeom prst="rect">
            <a:avLst/>
          </a:prstGeom>
        </p:spPr>
        <p:txBody>
          <a:bodyPr vert="horz" lIns="91440" tIns="45720" rIns="91440" bIns="45720" rtlCol="0" anchor="t">
            <a:normAutofit/>
          </a:bodyPr>
          <a:lstStyle/>
          <a:p>
            <a:pPr marL="457200" lvl="1" indent="0">
              <a:lnSpc>
                <a:spcPct val="100000"/>
              </a:lnSpc>
              <a:spcBef>
                <a:spcPts val="1400"/>
              </a:spcBef>
              <a:buNone/>
            </a:pPr>
            <a:r>
              <a:rPr lang="en-US" sz="1800" dirty="0">
                <a:solidFill>
                  <a:schemeClr val="accent3">
                    <a:lumMod val="25000"/>
                  </a:schemeClr>
                </a:solidFill>
                <a:latin typeface="Abadi" panose="020B0604020104020204" pitchFamily="34" charset="0"/>
              </a:rPr>
              <a:t>Model:  Decision Tree</a:t>
            </a:r>
          </a:p>
          <a:p>
            <a:pPr lvl="1">
              <a:lnSpc>
                <a:spcPct val="100000"/>
              </a:lnSpc>
              <a:spcBef>
                <a:spcPts val="1400"/>
              </a:spcBef>
            </a:pPr>
            <a:r>
              <a:rPr lang="en-US" sz="1800" dirty="0">
                <a:solidFill>
                  <a:schemeClr val="accent3">
                    <a:lumMod val="25000"/>
                  </a:schemeClr>
                </a:solidFill>
                <a:latin typeface="Abadi" panose="020B0604020104020204" pitchFamily="34" charset="0"/>
              </a:rPr>
              <a:t>Accuracy :   0.876786</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Picture 2">
            <a:extLst>
              <a:ext uri="{FF2B5EF4-FFF2-40B4-BE49-F238E27FC236}">
                <a16:creationId xmlns:a16="http://schemas.microsoft.com/office/drawing/2014/main" id="{6031BFBC-08D3-3AD0-D2FE-D0D2A2E1C87D}"/>
              </a:ext>
            </a:extLst>
          </p:cNvPr>
          <p:cNvPicPr>
            <a:picLocks noChangeAspect="1"/>
          </p:cNvPicPr>
          <p:nvPr/>
        </p:nvPicPr>
        <p:blipFill>
          <a:blip r:embed="rId3"/>
          <a:stretch>
            <a:fillRect/>
          </a:stretch>
        </p:blipFill>
        <p:spPr>
          <a:xfrm>
            <a:off x="770011" y="1669311"/>
            <a:ext cx="7702712" cy="4455041"/>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060019" y="1626782"/>
            <a:ext cx="4551217" cy="4018922"/>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Confusion Matrix of best performing model :</a:t>
            </a:r>
          </a:p>
          <a:p>
            <a:pPr lvl="1">
              <a:lnSpc>
                <a:spcPct val="100000"/>
              </a:lnSpc>
              <a:spcBef>
                <a:spcPts val="1400"/>
              </a:spcBef>
            </a:pPr>
            <a:r>
              <a:rPr lang="en-US" sz="1800" dirty="0">
                <a:solidFill>
                  <a:schemeClr val="accent3">
                    <a:lumMod val="25000"/>
                  </a:schemeClr>
                </a:solidFill>
                <a:latin typeface="Abadi" panose="020B0604020104020204" pitchFamily="34" charset="0"/>
              </a:rPr>
              <a:t>Model:  Decision Tree</a:t>
            </a:r>
          </a:p>
          <a:p>
            <a:pPr lvl="1">
              <a:lnSpc>
                <a:spcPct val="100000"/>
              </a:lnSpc>
              <a:spcBef>
                <a:spcPts val="1400"/>
              </a:spcBef>
            </a:pPr>
            <a:r>
              <a:rPr lang="en-US" sz="1800" dirty="0">
                <a:solidFill>
                  <a:schemeClr val="accent3">
                    <a:lumMod val="25000"/>
                  </a:schemeClr>
                </a:solidFill>
                <a:latin typeface="Abadi" panose="020B0604020104020204" pitchFamily="34" charset="0"/>
              </a:rPr>
              <a:t>Accuracy :   0.876786</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CCE8699F-5099-0715-14B0-5FA2CA742E48}"/>
              </a:ext>
            </a:extLst>
          </p:cNvPr>
          <p:cNvPicPr>
            <a:picLocks noChangeAspect="1"/>
          </p:cNvPicPr>
          <p:nvPr/>
        </p:nvPicPr>
        <p:blipFill>
          <a:blip r:embed="rId3"/>
          <a:stretch>
            <a:fillRect/>
          </a:stretch>
        </p:blipFill>
        <p:spPr>
          <a:xfrm>
            <a:off x="770011" y="1450647"/>
            <a:ext cx="5874599" cy="4754146"/>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a:xfrm>
            <a:off x="9342093" y="6319350"/>
            <a:ext cx="2743200" cy="401638"/>
          </a:xfrm>
        </p:spPr>
        <p:txBody>
          <a:bodyPr/>
          <a:lstStyle/>
          <a:p>
            <a:fld id="{5075537C-CA84-1446-933C-8E9D027F9201}" type="slidenum">
              <a:rPr lang="en-US" smtClean="0"/>
              <a:t>47</a:t>
            </a:fld>
            <a:endParaRPr lang="en-US" dirty="0"/>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563987" y="1397225"/>
            <a:ext cx="11153092" cy="3876524"/>
          </a:xfrm>
          <a:prstGeom prst="rect">
            <a:avLst/>
          </a:prstGeom>
        </p:spPr>
        <p:txBody>
          <a:bodyPr>
            <a:noAutofit/>
          </a:bodyPr>
          <a:lstStyle/>
          <a:p>
            <a:pPr marL="342900" indent="-342900" algn="just">
              <a:lnSpc>
                <a:spcPct val="100000"/>
              </a:lnSpc>
              <a:spcBef>
                <a:spcPts val="1400"/>
              </a:spcBef>
              <a:buFont typeface="+mj-lt"/>
              <a:buAutoNum type="arabicPeriod"/>
            </a:pPr>
            <a:r>
              <a:rPr lang="en-US" sz="1800" b="1" dirty="0">
                <a:solidFill>
                  <a:schemeClr val="accent3">
                    <a:lumMod val="25000"/>
                  </a:schemeClr>
                </a:solidFill>
                <a:latin typeface="Abadi" panose="020B0604020104020204" pitchFamily="34" charset="0"/>
              </a:rPr>
              <a:t>Successful Prediction of First Stage Landing</a:t>
            </a:r>
            <a:r>
              <a:rPr lang="en-US" sz="1800" dirty="0">
                <a:solidFill>
                  <a:schemeClr val="accent3">
                    <a:lumMod val="25000"/>
                  </a:schemeClr>
                </a:solidFill>
                <a:latin typeface="Abadi" panose="020B0604020104020204" pitchFamily="34" charset="0"/>
              </a:rPr>
              <a:t>: The project successfully demonstrated the use of machine learning models to predict the successful landing of the Falcon 9 first stage, helping to assess SpaceX’s cost-efficiency in rocket launches.</a:t>
            </a:r>
          </a:p>
          <a:p>
            <a:pPr marL="342900" indent="-342900" algn="just">
              <a:lnSpc>
                <a:spcPct val="100000"/>
              </a:lnSpc>
              <a:spcBef>
                <a:spcPts val="1400"/>
              </a:spcBef>
              <a:buFont typeface="+mj-lt"/>
              <a:buAutoNum type="arabicPeriod"/>
            </a:pPr>
            <a:r>
              <a:rPr lang="en-US" sz="1800" b="1" dirty="0">
                <a:solidFill>
                  <a:schemeClr val="accent3">
                    <a:lumMod val="25000"/>
                  </a:schemeClr>
                </a:solidFill>
                <a:latin typeface="Abadi" panose="020B0604020104020204" pitchFamily="34" charset="0"/>
              </a:rPr>
              <a:t>Model Performance Evaluation</a:t>
            </a:r>
            <a:r>
              <a:rPr lang="en-US" sz="1800" dirty="0">
                <a:solidFill>
                  <a:schemeClr val="accent3">
                    <a:lumMod val="25000"/>
                  </a:schemeClr>
                </a:solidFill>
                <a:latin typeface="Abadi" panose="020B0604020104020204" pitchFamily="34" charset="0"/>
              </a:rPr>
              <a:t>: Among the models tested, the Decision Tree classifier had the highest accuracy at 87.68%, closely followed by other models like Support Vector Machine (84.82%) and K-Nearest Neighbors (84.82%).</a:t>
            </a:r>
          </a:p>
          <a:p>
            <a:pPr marL="342900" indent="-342900" algn="just">
              <a:lnSpc>
                <a:spcPct val="100000"/>
              </a:lnSpc>
              <a:spcBef>
                <a:spcPts val="1400"/>
              </a:spcBef>
              <a:buFont typeface="+mj-lt"/>
              <a:buAutoNum type="arabicPeriod"/>
            </a:pPr>
            <a:r>
              <a:rPr lang="en-US" sz="1800" b="1" dirty="0">
                <a:solidFill>
                  <a:schemeClr val="accent3">
                    <a:lumMod val="25000"/>
                  </a:schemeClr>
                </a:solidFill>
                <a:latin typeface="Abadi" panose="020B0604020104020204" pitchFamily="34" charset="0"/>
              </a:rPr>
              <a:t>Feature Importance</a:t>
            </a:r>
            <a:r>
              <a:rPr lang="en-US" sz="1800" dirty="0">
                <a:solidFill>
                  <a:schemeClr val="accent3">
                    <a:lumMod val="25000"/>
                  </a:schemeClr>
                </a:solidFill>
                <a:latin typeface="Abadi" panose="020B0604020104020204" pitchFamily="34" charset="0"/>
              </a:rPr>
              <a:t>: Key features contributing to the prediction accuracy included payload mass, launch site, and booster version, highlighting their importance in determining the likelihood of a successful landing.</a:t>
            </a:r>
          </a:p>
          <a:p>
            <a:pPr marL="342900" indent="-342900" algn="just">
              <a:lnSpc>
                <a:spcPct val="100000"/>
              </a:lnSpc>
              <a:spcBef>
                <a:spcPts val="1400"/>
              </a:spcBef>
              <a:buFont typeface="+mj-lt"/>
              <a:buAutoNum type="arabicPeriod"/>
            </a:pPr>
            <a:r>
              <a:rPr lang="en-US" sz="1800" b="1" dirty="0">
                <a:solidFill>
                  <a:schemeClr val="accent3">
                    <a:lumMod val="25000"/>
                  </a:schemeClr>
                </a:solidFill>
                <a:latin typeface="Abadi" panose="020B0604020104020204" pitchFamily="34" charset="0"/>
              </a:rPr>
              <a:t>Business Impact</a:t>
            </a:r>
            <a:r>
              <a:rPr lang="en-US" sz="1800" dirty="0">
                <a:solidFill>
                  <a:schemeClr val="accent3">
                    <a:lumMod val="25000"/>
                  </a:schemeClr>
                </a:solidFill>
                <a:latin typeface="Abadi" panose="020B0604020104020204" pitchFamily="34" charset="0"/>
              </a:rPr>
              <a:t>: By predicting the outcome of a Falcon 9 first-stage landing, companies can make informed bidding decisions, ensuring cost-competitive space missions in comparison to traditional space providers.</a:t>
            </a:r>
          </a:p>
          <a:p>
            <a:pPr marL="342900" indent="-342900" algn="just">
              <a:lnSpc>
                <a:spcPct val="100000"/>
              </a:lnSpc>
              <a:spcBef>
                <a:spcPts val="1400"/>
              </a:spcBef>
              <a:buFont typeface="+mj-lt"/>
              <a:buAutoNum type="arabicPeriod"/>
            </a:pPr>
            <a:r>
              <a:rPr lang="en-US" sz="1800" b="1" dirty="0">
                <a:solidFill>
                  <a:schemeClr val="accent3">
                    <a:lumMod val="25000"/>
                  </a:schemeClr>
                </a:solidFill>
                <a:latin typeface="Abadi" panose="020B0604020104020204" pitchFamily="34" charset="0"/>
              </a:rPr>
              <a:t>Future Scope</a:t>
            </a:r>
            <a:r>
              <a:rPr lang="en-US" sz="1800" dirty="0">
                <a:solidFill>
                  <a:schemeClr val="accent3">
                    <a:lumMod val="25000"/>
                  </a:schemeClr>
                </a:solidFill>
                <a:latin typeface="Abadi" panose="020B0604020104020204" pitchFamily="34" charset="0"/>
              </a:rPr>
              <a:t>: Further improvements can be achieved by incorporating additional variables such as weather conditions, and by fine-tuning hyperparameters to optimize model performance.</a:t>
            </a:r>
          </a:p>
          <a:p>
            <a:pPr marL="342900" indent="-342900" algn="just">
              <a:lnSpc>
                <a:spcPct val="100000"/>
              </a:lnSpc>
              <a:spcBef>
                <a:spcPts val="1400"/>
              </a:spcBef>
              <a:buFont typeface="+mj-lt"/>
              <a:buAutoNum type="arabicPeriod"/>
            </a:pPr>
            <a:r>
              <a:rPr lang="en-US" sz="1800" b="1" dirty="0">
                <a:solidFill>
                  <a:schemeClr val="accent3">
                    <a:lumMod val="25000"/>
                  </a:schemeClr>
                </a:solidFill>
                <a:latin typeface="Abadi" panose="020B0604020104020204" pitchFamily="34" charset="0"/>
              </a:rPr>
              <a:t>Generalization Potential</a:t>
            </a:r>
            <a:r>
              <a:rPr lang="en-US" sz="1800" dirty="0">
                <a:solidFill>
                  <a:schemeClr val="accent3">
                    <a:lumMod val="25000"/>
                  </a:schemeClr>
                </a:solidFill>
                <a:latin typeface="Abadi" panose="020B0604020104020204" pitchFamily="34" charset="0"/>
              </a:rPr>
              <a:t>: The models built in this project can be extended to other types of space missions or rockets, enabling a broader range of applications in aerospace analytics.</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48</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Uploaded all the Python Scripts in GitHub Repository.</a:t>
            </a:r>
          </a:p>
          <a:p>
            <a:pPr>
              <a:lnSpc>
                <a:spcPct val="100000"/>
              </a:lnSpc>
              <a:spcBef>
                <a:spcPts val="1400"/>
              </a:spcBef>
            </a:pPr>
            <a:r>
              <a:rPr lang="en-US" sz="2200" dirty="0">
                <a:solidFill>
                  <a:schemeClr val="accent3">
                    <a:lumMod val="25000"/>
                  </a:schemeClr>
                </a:solidFill>
                <a:latin typeface="Abadi" panose="020B0604020104020204" pitchFamily="34" charset="0"/>
              </a:rPr>
              <a:t>GitHub URL:</a:t>
            </a:r>
          </a:p>
          <a:p>
            <a:pPr lvl="1">
              <a:lnSpc>
                <a:spcPct val="100000"/>
              </a:lnSpc>
              <a:spcBef>
                <a:spcPts val="1400"/>
              </a:spcBef>
            </a:pPr>
            <a:r>
              <a:rPr lang="en-US" sz="1800" dirty="0">
                <a:solidFill>
                  <a:schemeClr val="accent3">
                    <a:lumMod val="25000"/>
                  </a:schemeClr>
                </a:solidFill>
                <a:latin typeface="Abadi" panose="020B0604020104020204" pitchFamily="34" charset="0"/>
              </a:rPr>
              <a:t>https://github.com/josliniyda27/DS_SpaceX.git</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2" y="1580809"/>
            <a:ext cx="10515600" cy="3384596"/>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
        <p:nvSpPr>
          <p:cNvPr id="6" name="TextBox 5">
            <a:extLst>
              <a:ext uri="{FF2B5EF4-FFF2-40B4-BE49-F238E27FC236}">
                <a16:creationId xmlns:a16="http://schemas.microsoft.com/office/drawing/2014/main" id="{8C9363E0-871E-38BA-766D-BA5B5AE70258}"/>
              </a:ext>
            </a:extLst>
          </p:cNvPr>
          <p:cNvSpPr txBox="1"/>
          <p:nvPr/>
        </p:nvSpPr>
        <p:spPr>
          <a:xfrm>
            <a:off x="734028" y="1580809"/>
            <a:ext cx="10723944" cy="4442242"/>
          </a:xfrm>
          <a:prstGeom prst="rect">
            <a:avLst/>
          </a:prstGeom>
          <a:noFill/>
        </p:spPr>
        <p:txBody>
          <a:bodyPr wrap="square">
            <a:spAutoFit/>
          </a:bodyPr>
          <a:lstStyle/>
          <a:p>
            <a:pPr marR="0" lvl="0" algn="just" fontAlgn="base">
              <a:lnSpc>
                <a:spcPct val="90000"/>
              </a:lnSpc>
              <a:spcBef>
                <a:spcPts val="1000"/>
              </a:spcBef>
              <a:spcAft>
                <a:spcPct val="0"/>
              </a:spcAft>
              <a:buClrTx/>
              <a:buSzTx/>
              <a:tabLst/>
            </a:pPr>
            <a:r>
              <a:rPr lang="en-US" altLang="en-US" sz="2000" b="1" dirty="0">
                <a:latin typeface="IBM Plex Mono Text" panose="020B0509050203000203" pitchFamily="49" charset="0"/>
              </a:rPr>
              <a:t>Data Collection</a:t>
            </a:r>
          </a:p>
          <a:p>
            <a:pPr marL="228600" marR="0" lvl="0" indent="-228600" algn="just" fontAlgn="base">
              <a:lnSpc>
                <a:spcPct val="90000"/>
              </a:lnSpc>
              <a:spcBef>
                <a:spcPts val="1000"/>
              </a:spcBef>
              <a:spcAft>
                <a:spcPct val="0"/>
              </a:spcAft>
              <a:buClrTx/>
              <a:buSzTx/>
              <a:buFont typeface="Arial"/>
              <a:buChar char="•"/>
              <a:tabLst/>
            </a:pPr>
            <a:r>
              <a:rPr lang="en-US" altLang="en-US" sz="2000" dirty="0">
                <a:latin typeface="IBM Plex Mono Text" panose="020B0509050203000203" pitchFamily="49" charset="0"/>
              </a:rPr>
              <a:t>Data was collected from SpaceX’s launch records, encompassing various attributes such as launch dates, sites, payloads, and outcomes. This dataset was sourced from publicly available CSV files, which provided a comprehensive history of Falcon 9 launches.</a:t>
            </a:r>
          </a:p>
          <a:p>
            <a:pPr marL="228600" marR="0" lvl="0" indent="-228600" algn="just" fontAlgn="base">
              <a:lnSpc>
                <a:spcPct val="90000"/>
              </a:lnSpc>
              <a:spcBef>
                <a:spcPts val="1000"/>
              </a:spcBef>
              <a:spcAft>
                <a:spcPct val="0"/>
              </a:spcAft>
              <a:buClrTx/>
              <a:buSzTx/>
              <a:buFont typeface="Arial"/>
              <a:buChar char="•"/>
              <a:tabLst/>
            </a:pPr>
            <a:endParaRPr lang="en-US" altLang="en-US" sz="2000" dirty="0">
              <a:latin typeface="IBM Plex Mono Text" panose="020B0509050203000203" pitchFamily="49" charset="0"/>
            </a:endParaRPr>
          </a:p>
          <a:p>
            <a:pPr marR="0" lvl="0" algn="just" fontAlgn="base">
              <a:lnSpc>
                <a:spcPct val="90000"/>
              </a:lnSpc>
              <a:spcBef>
                <a:spcPts val="1000"/>
              </a:spcBef>
              <a:spcAft>
                <a:spcPct val="0"/>
              </a:spcAft>
              <a:buClrTx/>
              <a:buSzTx/>
              <a:tabLst/>
            </a:pPr>
            <a:r>
              <a:rPr lang="en-US" altLang="en-US" sz="2000" b="1" dirty="0">
                <a:latin typeface="IBM Plex Mono Text" panose="020B0509050203000203" pitchFamily="49" charset="0"/>
              </a:rPr>
              <a:t>Data Wrangling</a:t>
            </a:r>
          </a:p>
          <a:p>
            <a:pPr marL="228600" marR="0" lvl="0" indent="-228600" algn="just" fontAlgn="base">
              <a:lnSpc>
                <a:spcPct val="90000"/>
              </a:lnSpc>
              <a:spcBef>
                <a:spcPts val="1000"/>
              </a:spcBef>
              <a:spcAft>
                <a:spcPct val="0"/>
              </a:spcAft>
              <a:buClrTx/>
              <a:buSzTx/>
              <a:buFont typeface="Arial"/>
              <a:buChar char="•"/>
              <a:tabLst/>
            </a:pPr>
            <a:r>
              <a:rPr lang="en-US" altLang="en-US" sz="2000" dirty="0">
                <a:latin typeface="IBM Plex Mono Text" panose="020B0509050203000203" pitchFamily="49" charset="0"/>
              </a:rPr>
              <a:t>The data underwent several processing steps, including :</a:t>
            </a:r>
          </a:p>
          <a:p>
            <a:pPr marL="685800" lvl="1" indent="-228600" algn="just" fontAlgn="base">
              <a:lnSpc>
                <a:spcPct val="90000"/>
              </a:lnSpc>
              <a:spcBef>
                <a:spcPts val="1000"/>
              </a:spcBef>
              <a:spcAft>
                <a:spcPct val="0"/>
              </a:spcAft>
              <a:buFont typeface="Arial"/>
              <a:buChar char="•"/>
            </a:pPr>
            <a:r>
              <a:rPr lang="en-US" altLang="en-US" sz="2000" dirty="0">
                <a:latin typeface="IBM Plex Mono Text" panose="020B0509050203000203" pitchFamily="49" charset="0"/>
              </a:rPr>
              <a:t>cleaning and normalization. </a:t>
            </a:r>
          </a:p>
          <a:p>
            <a:pPr marL="685800" lvl="1" indent="-228600" algn="just" fontAlgn="base">
              <a:lnSpc>
                <a:spcPct val="90000"/>
              </a:lnSpc>
              <a:spcBef>
                <a:spcPts val="1000"/>
              </a:spcBef>
              <a:spcAft>
                <a:spcPct val="0"/>
              </a:spcAft>
              <a:buFont typeface="Arial"/>
              <a:buChar char="•"/>
            </a:pPr>
            <a:r>
              <a:rPr lang="en-US" altLang="en-US" sz="2000" dirty="0">
                <a:latin typeface="IBM Plex Mono Text" panose="020B0509050203000203" pitchFamily="49" charset="0"/>
              </a:rPr>
              <a:t>Missing values were addressed, and </a:t>
            </a:r>
          </a:p>
          <a:p>
            <a:pPr marL="685800" lvl="1" indent="-228600" algn="just" fontAlgn="base">
              <a:lnSpc>
                <a:spcPct val="90000"/>
              </a:lnSpc>
              <a:spcBef>
                <a:spcPts val="1000"/>
              </a:spcBef>
              <a:spcAft>
                <a:spcPct val="0"/>
              </a:spcAft>
              <a:buFont typeface="Arial"/>
              <a:buChar char="•"/>
            </a:pPr>
            <a:r>
              <a:rPr lang="en-US" altLang="en-US" sz="2000" dirty="0">
                <a:latin typeface="IBM Plex Mono Text" panose="020B0509050203000203" pitchFamily="49" charset="0"/>
              </a:rPr>
              <a:t>categorical variables were encoded for analysis. </a:t>
            </a:r>
          </a:p>
          <a:p>
            <a:pPr marL="685800" lvl="1" indent="-228600" algn="just" fontAlgn="base">
              <a:lnSpc>
                <a:spcPct val="90000"/>
              </a:lnSpc>
              <a:spcBef>
                <a:spcPts val="1000"/>
              </a:spcBef>
              <a:spcAft>
                <a:spcPct val="0"/>
              </a:spcAft>
              <a:buFont typeface="Arial"/>
              <a:buChar char="•"/>
            </a:pPr>
            <a:r>
              <a:rPr lang="en-US" altLang="en-US" sz="2000" dirty="0">
                <a:latin typeface="IBM Plex Mono Text" panose="020B0509050203000203" pitchFamily="49" charset="0"/>
              </a:rPr>
              <a:t>Feature engineering was applied to create relevant features that would enhance model performance, such as extracting relevant time components from launch dates.</a:t>
            </a: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7</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2" y="1580809"/>
            <a:ext cx="10515600" cy="3384596"/>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
        <p:nvSpPr>
          <p:cNvPr id="6" name="TextBox 5">
            <a:extLst>
              <a:ext uri="{FF2B5EF4-FFF2-40B4-BE49-F238E27FC236}">
                <a16:creationId xmlns:a16="http://schemas.microsoft.com/office/drawing/2014/main" id="{8C9363E0-871E-38BA-766D-BA5B5AE70258}"/>
              </a:ext>
            </a:extLst>
          </p:cNvPr>
          <p:cNvSpPr txBox="1"/>
          <p:nvPr/>
        </p:nvSpPr>
        <p:spPr>
          <a:xfrm>
            <a:off x="683831" y="1251200"/>
            <a:ext cx="10687960" cy="5550237"/>
          </a:xfrm>
          <a:prstGeom prst="rect">
            <a:avLst/>
          </a:prstGeom>
          <a:noFill/>
        </p:spPr>
        <p:txBody>
          <a:bodyPr wrap="square">
            <a:spAutoFit/>
          </a:bodyPr>
          <a:lstStyle/>
          <a:p>
            <a:pPr marR="0" lvl="0" algn="just" fontAlgn="base">
              <a:lnSpc>
                <a:spcPct val="90000"/>
              </a:lnSpc>
              <a:spcBef>
                <a:spcPts val="1000"/>
              </a:spcBef>
              <a:spcAft>
                <a:spcPct val="0"/>
              </a:spcAft>
              <a:buClrTx/>
              <a:buSzTx/>
              <a:tabLst/>
            </a:pPr>
            <a:r>
              <a:rPr lang="en-US" altLang="en-US" sz="2000" b="1" dirty="0">
                <a:latin typeface="IBM Plex Mono Text" panose="020B0509050203000203" pitchFamily="49" charset="0"/>
              </a:rPr>
              <a:t>Exploratory Data Analysis (EDA)</a:t>
            </a:r>
          </a:p>
          <a:p>
            <a:pPr marL="228600" marR="0" lvl="0" indent="-228600" algn="just" fontAlgn="base">
              <a:lnSpc>
                <a:spcPct val="90000"/>
              </a:lnSpc>
              <a:spcBef>
                <a:spcPts val="1000"/>
              </a:spcBef>
              <a:spcAft>
                <a:spcPct val="0"/>
              </a:spcAft>
              <a:buClrTx/>
              <a:buSzTx/>
              <a:buFont typeface="Arial"/>
              <a:buChar char="•"/>
              <a:tabLst/>
            </a:pPr>
            <a:r>
              <a:rPr lang="en-US" altLang="en-US" sz="2000" dirty="0">
                <a:latin typeface="IBM Plex Mono Text" panose="020B0509050203000203" pitchFamily="49" charset="0"/>
              </a:rPr>
              <a:t>EDA involved using visualizations to uncover patterns and trends within the dataset. </a:t>
            </a:r>
          </a:p>
          <a:p>
            <a:pPr marL="228600" marR="0" lvl="0" indent="-228600" algn="just" fontAlgn="base">
              <a:lnSpc>
                <a:spcPct val="90000"/>
              </a:lnSpc>
              <a:spcBef>
                <a:spcPts val="1000"/>
              </a:spcBef>
              <a:spcAft>
                <a:spcPct val="0"/>
              </a:spcAft>
              <a:buClrTx/>
              <a:buSzTx/>
              <a:buFont typeface="Arial"/>
              <a:buChar char="•"/>
              <a:tabLst/>
            </a:pPr>
            <a:r>
              <a:rPr lang="en-US" altLang="en-US" sz="2000" dirty="0">
                <a:latin typeface="IBM Plex Mono Text" panose="020B0509050203000203" pitchFamily="49" charset="0"/>
              </a:rPr>
              <a:t>Charts and graphs were created using libraries like Matplotlib and Seaborn</a:t>
            </a:r>
          </a:p>
          <a:p>
            <a:pPr marL="228600" marR="0" lvl="0" indent="-228600" algn="just" fontAlgn="base">
              <a:lnSpc>
                <a:spcPct val="90000"/>
              </a:lnSpc>
              <a:spcBef>
                <a:spcPts val="1000"/>
              </a:spcBef>
              <a:spcAft>
                <a:spcPct val="0"/>
              </a:spcAft>
              <a:buClrTx/>
              <a:buSzTx/>
              <a:buFont typeface="Arial"/>
              <a:buChar char="•"/>
              <a:tabLst/>
            </a:pPr>
            <a:r>
              <a:rPr lang="en-US" altLang="en-US" sz="2000" dirty="0">
                <a:latin typeface="IBM Plex Mono Text" panose="020B0509050203000203" pitchFamily="49" charset="0"/>
              </a:rPr>
              <a:t>SQL queries to perform aggregations and generate insights on launch success rates, payload distributions, and site performance.</a:t>
            </a:r>
          </a:p>
          <a:p>
            <a:pPr marR="0" lvl="0" algn="just" fontAlgn="base">
              <a:lnSpc>
                <a:spcPct val="90000"/>
              </a:lnSpc>
              <a:spcBef>
                <a:spcPts val="1000"/>
              </a:spcBef>
              <a:spcAft>
                <a:spcPct val="0"/>
              </a:spcAft>
              <a:buClrTx/>
              <a:buSzTx/>
              <a:tabLst/>
            </a:pPr>
            <a:r>
              <a:rPr lang="en-US" altLang="en-US" sz="2000" b="1" dirty="0">
                <a:latin typeface="IBM Plex Mono Text" panose="020B0509050203000203" pitchFamily="49" charset="0"/>
              </a:rPr>
              <a:t>Interactive Visual Analytics</a:t>
            </a:r>
          </a:p>
          <a:p>
            <a:pPr marL="228600" marR="0" lvl="0" indent="-228600" algn="just" fontAlgn="base">
              <a:lnSpc>
                <a:spcPct val="90000"/>
              </a:lnSpc>
              <a:spcBef>
                <a:spcPts val="1000"/>
              </a:spcBef>
              <a:spcAft>
                <a:spcPct val="0"/>
              </a:spcAft>
              <a:buClrTx/>
              <a:buSzTx/>
              <a:buFont typeface="Arial"/>
              <a:buChar char="•"/>
              <a:tabLst/>
            </a:pPr>
            <a:r>
              <a:rPr lang="en-US" altLang="en-US" sz="2000" dirty="0">
                <a:latin typeface="IBM Plex Mono Text" panose="020B0509050203000203" pitchFamily="49" charset="0"/>
              </a:rPr>
              <a:t>Interactive visualizations were developed using Folium for mapping launch sites and Plotly Dash for creating dynamic dashboards. These tools allowed users to explore data through intuitive interfaces, enabling them to view launch outcomes, payloads, and other metrics interactively.</a:t>
            </a:r>
          </a:p>
          <a:p>
            <a:pPr marR="0" lvl="0" algn="just" fontAlgn="base">
              <a:lnSpc>
                <a:spcPct val="90000"/>
              </a:lnSpc>
              <a:spcBef>
                <a:spcPts val="1000"/>
              </a:spcBef>
              <a:spcAft>
                <a:spcPct val="0"/>
              </a:spcAft>
              <a:buClrTx/>
              <a:buSzTx/>
              <a:tabLst/>
            </a:pPr>
            <a:r>
              <a:rPr lang="en-US" altLang="en-US" sz="2000" b="1" dirty="0">
                <a:latin typeface="IBM Plex Mono Text" panose="020B0509050203000203" pitchFamily="49" charset="0"/>
              </a:rPr>
              <a:t>Predictive Analysis</a:t>
            </a:r>
          </a:p>
          <a:p>
            <a:pPr marL="228600" marR="0" lvl="0" indent="-228600" algn="just" fontAlgn="base">
              <a:lnSpc>
                <a:spcPct val="90000"/>
              </a:lnSpc>
              <a:spcBef>
                <a:spcPts val="1000"/>
              </a:spcBef>
              <a:spcAft>
                <a:spcPct val="0"/>
              </a:spcAft>
              <a:buClrTx/>
              <a:buSzTx/>
              <a:buFont typeface="Arial"/>
              <a:buChar char="•"/>
              <a:tabLst/>
            </a:pPr>
            <a:r>
              <a:rPr lang="en-US" altLang="en-US" sz="2000" dirty="0">
                <a:latin typeface="IBM Plex Mono Text" panose="020B0509050203000203" pitchFamily="49" charset="0"/>
              </a:rPr>
              <a:t>The project employed various classification models, including Logistic Regression, Support Vector Machines, Decision Trees, and K-Nearest Neighbors. Each model was built, tuned, and evaluated using </a:t>
            </a:r>
            <a:r>
              <a:rPr lang="en-US" altLang="en-US" sz="2000" dirty="0" err="1">
                <a:latin typeface="IBM Plex Mono Text" panose="020B0509050203000203" pitchFamily="49" charset="0"/>
              </a:rPr>
              <a:t>GridSearchCV</a:t>
            </a:r>
            <a:r>
              <a:rPr lang="en-US" altLang="en-US" sz="2000" dirty="0">
                <a:latin typeface="IBM Plex Mono Text" panose="020B0509050203000203" pitchFamily="49" charset="0"/>
              </a:rPr>
              <a:t> to optimize hyperparameters. Performance metrics such as accuracy, precision, and recall were calculated to assess model effectiveness, and confusion matrices were used to visualize classification results.</a:t>
            </a:r>
          </a:p>
          <a:p>
            <a:pPr marL="228600" indent="-228600" algn="just" fontAlgn="base">
              <a:lnSpc>
                <a:spcPct val="90000"/>
              </a:lnSpc>
              <a:spcBef>
                <a:spcPts val="1000"/>
              </a:spcBef>
              <a:spcAft>
                <a:spcPct val="0"/>
              </a:spcAft>
              <a:buFont typeface="Arial"/>
              <a:buChar char="•"/>
            </a:pPr>
            <a:endParaRPr lang="en-US" altLang="en-US" sz="2000" dirty="0">
              <a:solidFill>
                <a:srgbClr val="0070C0"/>
              </a:solidFill>
              <a:latin typeface="IBM Plex Mono Text" panose="020B0509050203000203" pitchFamily="49" charset="0"/>
            </a:endParaRPr>
          </a:p>
        </p:txBody>
      </p:sp>
    </p:spTree>
    <p:extLst>
      <p:ext uri="{BB962C8B-B14F-4D97-AF65-F5344CB8AC3E}">
        <p14:creationId xmlns:p14="http://schemas.microsoft.com/office/powerpoint/2010/main" val="33669613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517281"/>
            <a:ext cx="7619077" cy="4351338"/>
          </a:xfrm>
          <a:prstGeom prst="rect">
            <a:avLst/>
          </a:prstGeom>
        </p:spPr>
        <p:txBody>
          <a:bodyPr/>
          <a:lstStyle/>
          <a:p>
            <a:pPr algn="just"/>
            <a:r>
              <a:rPr lang="en-US" sz="2400" b="1" dirty="0"/>
              <a:t>Data Source Identification:</a:t>
            </a:r>
            <a:r>
              <a:rPr lang="en-US" sz="2400" dirty="0"/>
              <a:t> The primary source for data was the SpaceX official website.</a:t>
            </a:r>
          </a:p>
          <a:p>
            <a:pPr algn="just"/>
            <a:r>
              <a:rPr lang="en-US" sz="2400" b="1" dirty="0"/>
              <a:t>Data Extraction:</a:t>
            </a:r>
            <a:r>
              <a:rPr lang="en-US" sz="2400" dirty="0"/>
              <a:t> Structured data was obtained using SpaceX's APIs, while unstructured data was extracted from the website using Python's Beautiful Soup library.</a:t>
            </a:r>
          </a:p>
          <a:p>
            <a:pPr algn="just"/>
            <a:r>
              <a:rPr lang="en-US" sz="2400" b="1" dirty="0"/>
              <a:t>Data Cleaning:</a:t>
            </a:r>
            <a:r>
              <a:rPr lang="en-US" sz="2400" dirty="0"/>
              <a:t> Missing values were imputed using techniques like mean, and inconsistencies were corrected to ensure data consistency across different sources.</a:t>
            </a:r>
          </a:p>
          <a:p>
            <a:pPr algn="just"/>
            <a:r>
              <a:rPr lang="en-US" sz="2400" b="1" dirty="0"/>
              <a:t>Data Transformation:</a:t>
            </a:r>
            <a:r>
              <a:rPr lang="en-US" sz="2400" dirty="0"/>
              <a:t> The data was converted to a standard CSV format, and new features were engineered to enhance analysis.</a:t>
            </a:r>
          </a:p>
          <a:p>
            <a:pPr marL="0" indent="0" algn="just">
              <a:buNone/>
            </a:pPr>
            <a:endParaRPr lang="en-US" sz="2400"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
        <p:nvSpPr>
          <p:cNvPr id="2" name="Rectangle 1">
            <a:extLst>
              <a:ext uri="{FF2B5EF4-FFF2-40B4-BE49-F238E27FC236}">
                <a16:creationId xmlns:a16="http://schemas.microsoft.com/office/drawing/2014/main" id="{42D14564-839B-2767-A18D-39A759DC45C4}"/>
              </a:ext>
            </a:extLst>
          </p:cNvPr>
          <p:cNvSpPr/>
          <p:nvPr/>
        </p:nvSpPr>
        <p:spPr>
          <a:xfrm>
            <a:off x="8803759" y="1517281"/>
            <a:ext cx="2481852" cy="54904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IN" dirty="0"/>
              <a:t>SpaceX Website </a:t>
            </a:r>
          </a:p>
          <a:p>
            <a:pPr algn="ctr"/>
            <a:r>
              <a:rPr lang="en-IN" sz="1200" dirty="0"/>
              <a:t>Data Source</a:t>
            </a:r>
          </a:p>
        </p:txBody>
      </p:sp>
      <p:sp>
        <p:nvSpPr>
          <p:cNvPr id="3" name="Rectangle 2">
            <a:extLst>
              <a:ext uri="{FF2B5EF4-FFF2-40B4-BE49-F238E27FC236}">
                <a16:creationId xmlns:a16="http://schemas.microsoft.com/office/drawing/2014/main" id="{EA43BAA4-4FB0-6BDD-768F-5E47288FBBE7}"/>
              </a:ext>
            </a:extLst>
          </p:cNvPr>
          <p:cNvSpPr/>
          <p:nvPr/>
        </p:nvSpPr>
        <p:spPr>
          <a:xfrm>
            <a:off x="8803759" y="2683353"/>
            <a:ext cx="2481852" cy="54904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IN" dirty="0"/>
              <a:t>SpaceX API </a:t>
            </a:r>
            <a:br>
              <a:rPr lang="en-IN" dirty="0"/>
            </a:br>
            <a:r>
              <a:rPr lang="en-IN" sz="1200" dirty="0"/>
              <a:t>Extract Data</a:t>
            </a:r>
          </a:p>
        </p:txBody>
      </p:sp>
      <p:sp>
        <p:nvSpPr>
          <p:cNvPr id="4" name="Rectangle 3">
            <a:extLst>
              <a:ext uri="{FF2B5EF4-FFF2-40B4-BE49-F238E27FC236}">
                <a16:creationId xmlns:a16="http://schemas.microsoft.com/office/drawing/2014/main" id="{2D7FA0CB-91DD-7DAE-3ACC-45B2BD68EE32}"/>
              </a:ext>
            </a:extLst>
          </p:cNvPr>
          <p:cNvSpPr/>
          <p:nvPr/>
        </p:nvSpPr>
        <p:spPr>
          <a:xfrm>
            <a:off x="8803759" y="3880870"/>
            <a:ext cx="2481852" cy="54904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IN" dirty="0"/>
              <a:t>Data Cleaning</a:t>
            </a:r>
          </a:p>
        </p:txBody>
      </p:sp>
      <p:sp>
        <p:nvSpPr>
          <p:cNvPr id="7" name="Rectangle 6">
            <a:extLst>
              <a:ext uri="{FF2B5EF4-FFF2-40B4-BE49-F238E27FC236}">
                <a16:creationId xmlns:a16="http://schemas.microsoft.com/office/drawing/2014/main" id="{23097A49-2FBF-3481-5C57-D6E80B24A7B3}"/>
              </a:ext>
            </a:extLst>
          </p:cNvPr>
          <p:cNvSpPr/>
          <p:nvPr/>
        </p:nvSpPr>
        <p:spPr>
          <a:xfrm>
            <a:off x="8803759" y="5032696"/>
            <a:ext cx="2481851" cy="54904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IN" dirty="0"/>
              <a:t>Data Transformation and Storage</a:t>
            </a:r>
          </a:p>
        </p:txBody>
      </p:sp>
      <p:cxnSp>
        <p:nvCxnSpPr>
          <p:cNvPr id="9" name="Straight Arrow Connector 8">
            <a:extLst>
              <a:ext uri="{FF2B5EF4-FFF2-40B4-BE49-F238E27FC236}">
                <a16:creationId xmlns:a16="http://schemas.microsoft.com/office/drawing/2014/main" id="{10629316-68E6-2B28-6CBE-14C732BCA90B}"/>
              </a:ext>
            </a:extLst>
          </p:cNvPr>
          <p:cNvCxnSpPr>
            <a:cxnSpLocks/>
            <a:stCxn id="2" idx="2"/>
            <a:endCxn id="3" idx="0"/>
          </p:cNvCxnSpPr>
          <p:nvPr/>
        </p:nvCxnSpPr>
        <p:spPr>
          <a:xfrm>
            <a:off x="10044685" y="2066330"/>
            <a:ext cx="0" cy="6170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9BCE4CA4-9C3D-E2E2-6C5A-71653453FCB4}"/>
              </a:ext>
            </a:extLst>
          </p:cNvPr>
          <p:cNvCxnSpPr>
            <a:cxnSpLocks/>
          </p:cNvCxnSpPr>
          <p:nvPr/>
        </p:nvCxnSpPr>
        <p:spPr>
          <a:xfrm>
            <a:off x="10000192" y="3232402"/>
            <a:ext cx="0" cy="6170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59ADDF26-8032-58F2-866E-5DC4D6392CCF}"/>
              </a:ext>
            </a:extLst>
          </p:cNvPr>
          <p:cNvCxnSpPr>
            <a:cxnSpLocks/>
          </p:cNvCxnSpPr>
          <p:nvPr/>
        </p:nvCxnSpPr>
        <p:spPr>
          <a:xfrm>
            <a:off x="9988056" y="4429919"/>
            <a:ext cx="0" cy="6170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886658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265816" y="4308559"/>
            <a:ext cx="8059853" cy="2010791"/>
          </a:xfrm>
          <a:prstGeom prst="rect">
            <a:avLst/>
          </a:prstGeom>
        </p:spPr>
        <p:txBody>
          <a:bodyPr vert="horz" lIns="91440" tIns="45720" rIns="91440" bIns="45720" rtlCol="0" anchor="t">
            <a:normAutofit/>
          </a:bodyPr>
          <a:lstStyle/>
          <a:p>
            <a:pPr>
              <a:lnSpc>
                <a:spcPct val="100000"/>
              </a:lnSpc>
              <a:spcBef>
                <a:spcPts val="1400"/>
              </a:spcBef>
            </a:pPr>
            <a:endParaRPr lang="en-US" sz="2200" dirty="0">
              <a:solidFill>
                <a:schemeClr val="accent3">
                  <a:lumMod val="25000"/>
                </a:schemeClr>
              </a:solidFill>
              <a:latin typeface="Abadi"/>
            </a:endParaRPr>
          </a:p>
          <a:p>
            <a:pPr marL="0" indent="0">
              <a:buNone/>
            </a:pPr>
            <a:r>
              <a:rPr lang="en-IN" sz="2200" dirty="0">
                <a:hlinkClick r:id="rId3"/>
              </a:rPr>
              <a:t>GitHub Link: </a:t>
            </a:r>
          </a:p>
          <a:p>
            <a:pPr marL="0" indent="0">
              <a:buNone/>
            </a:pPr>
            <a:r>
              <a:rPr lang="en-IN" sz="2000" dirty="0" err="1">
                <a:hlinkClick r:id="rId3"/>
              </a:rPr>
              <a:t>DS_SpaceX</a:t>
            </a:r>
            <a:r>
              <a:rPr lang="en-IN" sz="2000" dirty="0">
                <a:hlinkClick r:id="rId3"/>
              </a:rPr>
              <a:t>/Data Collection/</a:t>
            </a:r>
            <a:r>
              <a:rPr lang="en-IN" sz="2000" dirty="0" err="1">
                <a:hlinkClick r:id="rId3"/>
              </a:rPr>
              <a:t>jupyter</a:t>
            </a:r>
            <a:r>
              <a:rPr lang="en-IN" sz="2000" dirty="0">
                <a:hlinkClick r:id="rId3"/>
              </a:rPr>
              <a:t>-</a:t>
            </a:r>
            <a:r>
              <a:rPr lang="en-IN" sz="2000" dirty="0" err="1">
                <a:hlinkClick r:id="rId3"/>
              </a:rPr>
              <a:t>spacex</a:t>
            </a:r>
            <a:r>
              <a:rPr lang="en-IN" sz="2000" dirty="0">
                <a:hlinkClick r:id="rId3"/>
              </a:rPr>
              <a:t>-data-collection-</a:t>
            </a:r>
            <a:r>
              <a:rPr lang="en-IN" sz="2000" dirty="0" err="1">
                <a:hlinkClick r:id="rId3"/>
              </a:rPr>
              <a:t>api.ipynb</a:t>
            </a:r>
            <a:r>
              <a:rPr lang="en-IN" sz="2000" dirty="0">
                <a:hlinkClick r:id="rId3"/>
              </a:rPr>
              <a:t> at main · josliniyda27/</a:t>
            </a:r>
            <a:r>
              <a:rPr lang="en-IN" sz="2000" dirty="0" err="1">
                <a:hlinkClick r:id="rId3"/>
              </a:rPr>
              <a:t>DS_SpaceX</a:t>
            </a:r>
            <a:r>
              <a:rPr lang="en-IN" sz="2000" dirty="0">
                <a:hlinkClick r:id="rId3"/>
              </a:rPr>
              <a:t> (github.com)</a:t>
            </a:r>
            <a:endParaRPr lang="en-US" sz="2000"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
        <p:nvSpPr>
          <p:cNvPr id="2" name="Rectangle 1">
            <a:extLst>
              <a:ext uri="{FF2B5EF4-FFF2-40B4-BE49-F238E27FC236}">
                <a16:creationId xmlns:a16="http://schemas.microsoft.com/office/drawing/2014/main" id="{3DEF1795-C0C5-5A8A-23C6-65D7BAEC131D}"/>
              </a:ext>
            </a:extLst>
          </p:cNvPr>
          <p:cNvSpPr/>
          <p:nvPr/>
        </p:nvSpPr>
        <p:spPr>
          <a:xfrm>
            <a:off x="8589335" y="1601993"/>
            <a:ext cx="2456120" cy="54904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IN" dirty="0"/>
              <a:t>Identify SpaceX API  Endpoints </a:t>
            </a:r>
          </a:p>
        </p:txBody>
      </p:sp>
      <p:sp>
        <p:nvSpPr>
          <p:cNvPr id="7" name="Rectangle 6">
            <a:extLst>
              <a:ext uri="{FF2B5EF4-FFF2-40B4-BE49-F238E27FC236}">
                <a16:creationId xmlns:a16="http://schemas.microsoft.com/office/drawing/2014/main" id="{92D3D950-4D19-F4DD-0CFA-0E60B55A4041}"/>
              </a:ext>
            </a:extLst>
          </p:cNvPr>
          <p:cNvSpPr/>
          <p:nvPr/>
        </p:nvSpPr>
        <p:spPr>
          <a:xfrm>
            <a:off x="8589335" y="2486249"/>
            <a:ext cx="2456120" cy="54904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IN" dirty="0"/>
              <a:t>Set Up API Call </a:t>
            </a:r>
          </a:p>
        </p:txBody>
      </p:sp>
      <p:sp>
        <p:nvSpPr>
          <p:cNvPr id="8" name="Rectangle 7">
            <a:extLst>
              <a:ext uri="{FF2B5EF4-FFF2-40B4-BE49-F238E27FC236}">
                <a16:creationId xmlns:a16="http://schemas.microsoft.com/office/drawing/2014/main" id="{A7A87A6F-38FA-BE5F-7AD2-CBB2A035DF53}"/>
              </a:ext>
            </a:extLst>
          </p:cNvPr>
          <p:cNvSpPr/>
          <p:nvPr/>
        </p:nvSpPr>
        <p:spPr>
          <a:xfrm>
            <a:off x="8589335" y="3370505"/>
            <a:ext cx="2456120" cy="54904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IN" dirty="0"/>
              <a:t>Execute API Request </a:t>
            </a:r>
          </a:p>
        </p:txBody>
      </p:sp>
      <p:sp>
        <p:nvSpPr>
          <p:cNvPr id="9" name="Rectangle 8">
            <a:extLst>
              <a:ext uri="{FF2B5EF4-FFF2-40B4-BE49-F238E27FC236}">
                <a16:creationId xmlns:a16="http://schemas.microsoft.com/office/drawing/2014/main" id="{73D9100C-E65D-71F5-211A-33CAAEA66B53}"/>
              </a:ext>
            </a:extLst>
          </p:cNvPr>
          <p:cNvSpPr/>
          <p:nvPr/>
        </p:nvSpPr>
        <p:spPr>
          <a:xfrm>
            <a:off x="8589335" y="4308559"/>
            <a:ext cx="2456120" cy="54904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IN" dirty="0"/>
              <a:t>Receive API Response   (JSON Format) </a:t>
            </a:r>
          </a:p>
        </p:txBody>
      </p:sp>
      <p:sp>
        <p:nvSpPr>
          <p:cNvPr id="10" name="Rectangle 9">
            <a:extLst>
              <a:ext uri="{FF2B5EF4-FFF2-40B4-BE49-F238E27FC236}">
                <a16:creationId xmlns:a16="http://schemas.microsoft.com/office/drawing/2014/main" id="{67FA41D8-CD66-92CD-25C3-18112E9703F9}"/>
              </a:ext>
            </a:extLst>
          </p:cNvPr>
          <p:cNvSpPr/>
          <p:nvPr/>
        </p:nvSpPr>
        <p:spPr>
          <a:xfrm>
            <a:off x="8589335" y="5171856"/>
            <a:ext cx="2456120" cy="54904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IN" dirty="0"/>
              <a:t>Parse JSON Data  (Extract Relevant Fields)</a:t>
            </a:r>
          </a:p>
        </p:txBody>
      </p:sp>
      <p:sp>
        <p:nvSpPr>
          <p:cNvPr id="11" name="Rectangle 10">
            <a:extLst>
              <a:ext uri="{FF2B5EF4-FFF2-40B4-BE49-F238E27FC236}">
                <a16:creationId xmlns:a16="http://schemas.microsoft.com/office/drawing/2014/main" id="{35B93E62-FE0B-BC6B-6223-EB2538385FD7}"/>
              </a:ext>
            </a:extLst>
          </p:cNvPr>
          <p:cNvSpPr/>
          <p:nvPr/>
        </p:nvSpPr>
        <p:spPr>
          <a:xfrm>
            <a:off x="8589335" y="5965285"/>
            <a:ext cx="2456120" cy="54904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nn-NO" dirty="0"/>
              <a:t>Store Data in Pandas DataFrame</a:t>
            </a:r>
            <a:endParaRPr lang="en-IN" dirty="0"/>
          </a:p>
        </p:txBody>
      </p:sp>
      <p:cxnSp>
        <p:nvCxnSpPr>
          <p:cNvPr id="13" name="Straight Arrow Connector 12">
            <a:extLst>
              <a:ext uri="{FF2B5EF4-FFF2-40B4-BE49-F238E27FC236}">
                <a16:creationId xmlns:a16="http://schemas.microsoft.com/office/drawing/2014/main" id="{52B382ED-9525-DEDB-FA56-C9439F901F3E}"/>
              </a:ext>
            </a:extLst>
          </p:cNvPr>
          <p:cNvCxnSpPr>
            <a:stCxn id="2" idx="2"/>
            <a:endCxn id="7" idx="0"/>
          </p:cNvCxnSpPr>
          <p:nvPr/>
        </p:nvCxnSpPr>
        <p:spPr>
          <a:xfrm>
            <a:off x="9817395" y="2151042"/>
            <a:ext cx="0" cy="3352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B3445959-5D0D-2AE3-6E3A-AA342C42DD99}"/>
              </a:ext>
            </a:extLst>
          </p:cNvPr>
          <p:cNvCxnSpPr/>
          <p:nvPr/>
        </p:nvCxnSpPr>
        <p:spPr>
          <a:xfrm>
            <a:off x="9817395" y="3035298"/>
            <a:ext cx="0" cy="3352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E4932CBD-8EBF-6800-94D5-E85DB33BA3D1}"/>
              </a:ext>
            </a:extLst>
          </p:cNvPr>
          <p:cNvCxnSpPr/>
          <p:nvPr/>
        </p:nvCxnSpPr>
        <p:spPr>
          <a:xfrm>
            <a:off x="9817395" y="3973352"/>
            <a:ext cx="0" cy="3352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24A2FB36-DABC-D6DE-389C-C2DB2FA6D76D}"/>
              </a:ext>
            </a:extLst>
          </p:cNvPr>
          <p:cNvCxnSpPr/>
          <p:nvPr/>
        </p:nvCxnSpPr>
        <p:spPr>
          <a:xfrm>
            <a:off x="9817395" y="4836649"/>
            <a:ext cx="0" cy="3352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08307EE7-FAA9-B985-0C50-F833259F5F58}"/>
              </a:ext>
            </a:extLst>
          </p:cNvPr>
          <p:cNvCxnSpPr/>
          <p:nvPr/>
        </p:nvCxnSpPr>
        <p:spPr>
          <a:xfrm>
            <a:off x="9817395" y="5630078"/>
            <a:ext cx="0" cy="3352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9" name="Picture 18">
            <a:extLst>
              <a:ext uri="{FF2B5EF4-FFF2-40B4-BE49-F238E27FC236}">
                <a16:creationId xmlns:a16="http://schemas.microsoft.com/office/drawing/2014/main" id="{6FC6A3A0-210D-FCC6-C6FB-6C89F2A06FC8}"/>
              </a:ext>
            </a:extLst>
          </p:cNvPr>
          <p:cNvPicPr>
            <a:picLocks noChangeAspect="1"/>
          </p:cNvPicPr>
          <p:nvPr/>
        </p:nvPicPr>
        <p:blipFill>
          <a:blip r:embed="rId4"/>
          <a:stretch>
            <a:fillRect/>
          </a:stretch>
        </p:blipFill>
        <p:spPr>
          <a:xfrm>
            <a:off x="611926" y="1655873"/>
            <a:ext cx="7181739" cy="2209800"/>
          </a:xfrm>
          <a:prstGeom prst="rect">
            <a:avLst/>
          </a:prstGeom>
        </p:spPr>
      </p:pic>
    </p:spTree>
    <p:extLst>
      <p:ext uri="{BB962C8B-B14F-4D97-AF65-F5344CB8AC3E}">
        <p14:creationId xmlns:p14="http://schemas.microsoft.com/office/powerpoint/2010/main" val="280316088"/>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290</TotalTime>
  <Words>2280</Words>
  <Application>Microsoft Office PowerPoint</Application>
  <PresentationFormat>Widescreen</PresentationFormat>
  <Paragraphs>231</Paragraphs>
  <Slides>49</Slides>
  <Notes>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49</vt:i4>
      </vt:variant>
    </vt:vector>
  </HeadingPairs>
  <TitlesOfParts>
    <vt:vector size="57" baseType="lpstr">
      <vt:lpstr>Abadi</vt:lpstr>
      <vt:lpstr>Arial</vt:lpstr>
      <vt:lpstr>Calibri</vt:lpstr>
      <vt:lpstr>Consolas</vt:lpstr>
      <vt:lpstr>IBM Plex Mono SemiBold</vt:lpstr>
      <vt:lpstr>IBM Plex Mono Text</vt:lpstr>
      <vt:lpstr>system-ui</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Dataset Stored in Pandas DataFrame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Joslin Iyda.J</cp:lastModifiedBy>
  <cp:revision>267</cp:revision>
  <dcterms:created xsi:type="dcterms:W3CDTF">2021-04-29T18:58:34Z</dcterms:created>
  <dcterms:modified xsi:type="dcterms:W3CDTF">2024-09-20T15:34:05Z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